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62"/>
  </p:notesMasterIdLst>
  <p:handoutMasterIdLst>
    <p:handoutMasterId r:id="rId63"/>
  </p:handoutMasterIdLst>
  <p:sldIdLst>
    <p:sldId id="260" r:id="rId2"/>
    <p:sldId id="301" r:id="rId3"/>
    <p:sldId id="302" r:id="rId4"/>
    <p:sldId id="303" r:id="rId5"/>
    <p:sldId id="304" r:id="rId6"/>
    <p:sldId id="309" r:id="rId7"/>
    <p:sldId id="310" r:id="rId8"/>
    <p:sldId id="311" r:id="rId9"/>
    <p:sldId id="387" r:id="rId10"/>
    <p:sldId id="389" r:id="rId11"/>
    <p:sldId id="388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72" r:id="rId40"/>
    <p:sldId id="368" r:id="rId41"/>
    <p:sldId id="370" r:id="rId42"/>
    <p:sldId id="371" r:id="rId43"/>
    <p:sldId id="373" r:id="rId44"/>
    <p:sldId id="375" r:id="rId45"/>
    <p:sldId id="376" r:id="rId46"/>
    <p:sldId id="377" r:id="rId47"/>
    <p:sldId id="369" r:id="rId48"/>
    <p:sldId id="378" r:id="rId49"/>
    <p:sldId id="379" r:id="rId50"/>
    <p:sldId id="350" r:id="rId51"/>
    <p:sldId id="352" r:id="rId52"/>
    <p:sldId id="353" r:id="rId53"/>
    <p:sldId id="354" r:id="rId54"/>
    <p:sldId id="355" r:id="rId55"/>
    <p:sldId id="382" r:id="rId56"/>
    <p:sldId id="298" r:id="rId57"/>
    <p:sldId id="383" r:id="rId58"/>
    <p:sldId id="384" r:id="rId59"/>
    <p:sldId id="385" r:id="rId60"/>
    <p:sldId id="386" r:id="rId61"/>
  </p:sldIdLst>
  <p:sldSz cx="9144000" cy="6858000" type="screen4x3"/>
  <p:notesSz cx="6858000" cy="9144000"/>
  <p:embeddedFontLst>
    <p:embeddedFont>
      <p:font typeface="新細明體" panose="02020500000000000000" pitchFamily="18" charset="-120"/>
      <p:regular r:id="rId64"/>
    </p:embeddedFont>
    <p:embeddedFont>
      <p:font typeface="宋体" panose="02010600030101010101" pitchFamily="2" charset="-122"/>
      <p:regular r:id="rId65"/>
    </p:embeddedFont>
  </p:embeddedFontLst>
  <p:kinsoku lang="zh-TW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  <a:srgbClr val="BFB9E9"/>
    <a:srgbClr val="99CCFF"/>
    <a:srgbClr val="A4D9F4"/>
    <a:srgbClr val="73FFDA"/>
    <a:srgbClr val="FFE989"/>
    <a:srgbClr val="C7DAF7"/>
    <a:srgbClr val="FDE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1120" autoAdjust="0"/>
    <p:restoredTop sz="94637" autoAdjust="0"/>
  </p:normalViewPr>
  <p:slideViewPr>
    <p:cSldViewPr>
      <p:cViewPr varScale="1">
        <p:scale>
          <a:sx n="122" d="100"/>
          <a:sy n="122" d="100"/>
        </p:scale>
        <p:origin x="22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notesViewPr>
    <p:cSldViewPr>
      <p:cViewPr>
        <p:scale>
          <a:sx n="75" d="100"/>
          <a:sy n="75" d="100"/>
        </p:scale>
        <p:origin x="-594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9D394751-EBB6-41DF-ABB4-5BDC0D46B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F9B1A1D-DC1F-422D-B21F-25B3107A24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7E9C45C-F782-4412-9F23-CFC71E6E44CD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524000" y="609600"/>
            <a:ext cx="3962400" cy="259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FB791043-AA21-4806-ABFE-2166E657B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581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1E35E99-5685-491C-9300-E09F9E2CDB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3886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F2AABE41-0D85-491A-B16F-6B5EBB238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191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E97E4ECA-1F2B-4A2E-99D7-85DAD1A9C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495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6074C918-6E2E-4880-9B2D-9DCE66DF3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4800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528B8190-61DD-4FE2-AC2B-A8A1F60E8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2" name="Line 10">
            <a:extLst>
              <a:ext uri="{FF2B5EF4-FFF2-40B4-BE49-F238E27FC236}">
                <a16:creationId xmlns:a16="http://schemas.microsoft.com/office/drawing/2014/main" id="{681F535A-E58D-4BBA-BF13-B443C3AF2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105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3" name="Line 11">
            <a:extLst>
              <a:ext uri="{FF2B5EF4-FFF2-40B4-BE49-F238E27FC236}">
                <a16:creationId xmlns:a16="http://schemas.microsoft.com/office/drawing/2014/main" id="{759CF174-F632-4165-A37B-53F146C23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410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4" name="Line 12">
            <a:extLst>
              <a:ext uri="{FF2B5EF4-FFF2-40B4-BE49-F238E27FC236}">
                <a16:creationId xmlns:a16="http://schemas.microsoft.com/office/drawing/2014/main" id="{1D061B6B-AE92-4AE3-8F24-0026B3D573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5715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5" name="Line 13">
            <a:extLst>
              <a:ext uri="{FF2B5EF4-FFF2-40B4-BE49-F238E27FC236}">
                <a16:creationId xmlns:a16="http://schemas.microsoft.com/office/drawing/2014/main" id="{5B3C4BFA-8A62-4DA8-866C-0DF3C8243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6019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6" name="Line 14">
            <a:extLst>
              <a:ext uri="{FF2B5EF4-FFF2-40B4-BE49-F238E27FC236}">
                <a16:creationId xmlns:a16="http://schemas.microsoft.com/office/drawing/2014/main" id="{BD4CF8EA-79D9-4A1E-B715-B2FC2E8C8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6324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7" name="Line 15">
            <a:extLst>
              <a:ext uri="{FF2B5EF4-FFF2-40B4-BE49-F238E27FC236}">
                <a16:creationId xmlns:a16="http://schemas.microsoft.com/office/drawing/2014/main" id="{E0C7B9A2-85FA-4AD2-AFB9-620D524DE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6629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8" name="Line 16">
            <a:extLst>
              <a:ext uri="{FF2B5EF4-FFF2-40B4-BE49-F238E27FC236}">
                <a16:creationId xmlns:a16="http://schemas.microsoft.com/office/drawing/2014/main" id="{B6BAB209-0F05-427B-92ED-FB17D01BCF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6934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29" name="Line 17">
            <a:extLst>
              <a:ext uri="{FF2B5EF4-FFF2-40B4-BE49-F238E27FC236}">
                <a16:creationId xmlns:a16="http://schemas.microsoft.com/office/drawing/2014/main" id="{EC816202-90A0-4D32-A920-18147968E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72390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0" name="Line 18">
            <a:extLst>
              <a:ext uri="{FF2B5EF4-FFF2-40B4-BE49-F238E27FC236}">
                <a16:creationId xmlns:a16="http://schemas.microsoft.com/office/drawing/2014/main" id="{17B5C6B2-3A1E-4695-B6D8-361324315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75438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1" name="Line 19">
            <a:extLst>
              <a:ext uri="{FF2B5EF4-FFF2-40B4-BE49-F238E27FC236}">
                <a16:creationId xmlns:a16="http://schemas.microsoft.com/office/drawing/2014/main" id="{9CE79648-268B-4861-AF78-18B0EA0D03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78486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2" name="Line 20">
            <a:extLst>
              <a:ext uri="{FF2B5EF4-FFF2-40B4-BE49-F238E27FC236}">
                <a16:creationId xmlns:a16="http://schemas.microsoft.com/office/drawing/2014/main" id="{3FA70A0C-7EF2-4F3D-BA44-7071AA750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81534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3" name="Line 21">
            <a:extLst>
              <a:ext uri="{FF2B5EF4-FFF2-40B4-BE49-F238E27FC236}">
                <a16:creationId xmlns:a16="http://schemas.microsoft.com/office/drawing/2014/main" id="{38C01BC6-63E0-4C68-A88F-1C90F2443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0775" y="8458200"/>
            <a:ext cx="4657725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4" name="Line 24">
            <a:extLst>
              <a:ext uri="{FF2B5EF4-FFF2-40B4-BE49-F238E27FC236}">
                <a16:creationId xmlns:a16="http://schemas.microsoft.com/office/drawing/2014/main" id="{73933615-5BFA-4EF6-A3A4-FB59FE120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" y="8763000"/>
            <a:ext cx="58515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4535" name="Rectangle 25">
            <a:extLst>
              <a:ext uri="{FF2B5EF4-FFF2-40B4-BE49-F238E27FC236}">
                <a16:creationId xmlns:a16="http://schemas.microsoft.com/office/drawing/2014/main" id="{9EAF83C0-A478-4E5E-9A44-23DC96277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1200"/>
              <a:t>	Chapter 7		7-</a:t>
            </a:r>
            <a:fld id="{C0490475-445E-4395-B531-A615D4CED25C}" type="slidenum">
              <a:rPr lang="en-US" altLang="zh-HK" sz="1200"/>
              <a:pPr/>
              <a:t>‹#›</a:t>
            </a:fld>
            <a:endParaRPr lang="en-US" altLang="zh-HK" sz="1200"/>
          </a:p>
        </p:txBody>
      </p:sp>
      <p:sp>
        <p:nvSpPr>
          <p:cNvPr id="64536" name="Rectangle 26">
            <a:extLst>
              <a:ext uri="{FF2B5EF4-FFF2-40B4-BE49-F238E27FC236}">
                <a16:creationId xmlns:a16="http://schemas.microsoft.com/office/drawing/2014/main" id="{BD4C3706-A1F2-4640-80CF-A40A93E9B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8" y="8818563"/>
            <a:ext cx="67151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1000"/>
              <a:t>Statistics for Managers Using Microsoft Excel, 4/e	© 2004 Prentice Hall,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32E3315-3B80-4FD0-8F44-5B997126CF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778000" y="609600"/>
            <a:ext cx="3454400" cy="2590800"/>
          </a:xfrm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FBA6374-356C-45A6-9C6F-93FE013C4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HK" altLang="zh-H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FBB56B23-6625-460E-BC40-13C8B4D7AFB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4938" y="2438400"/>
            <a:ext cx="9009062" cy="1181100"/>
            <a:chOff x="0" y="1536"/>
            <a:chExt cx="5675" cy="744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9E2D349E-CE6E-4672-8DE0-D65CF269BC2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83" y="1604"/>
              <a:ext cx="448" cy="297"/>
              <a:chOff x="720" y="336"/>
              <a:chExt cx="624" cy="432"/>
            </a:xfrm>
          </p:grpSpPr>
          <p:sp>
            <p:nvSpPr>
              <p:cNvPr id="12" name="Rectangle 19">
                <a:extLst>
                  <a:ext uri="{FF2B5EF4-FFF2-40B4-BE49-F238E27FC236}">
                    <a16:creationId xmlns:a16="http://schemas.microsoft.com/office/drawing/2014/main" id="{6A71E758-19F6-4486-867A-561D1ED0B1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HK" altLang="zh-HK"/>
              </a:p>
            </p:txBody>
          </p:sp>
          <p:sp>
            <p:nvSpPr>
              <p:cNvPr id="13" name="Rectangle 20">
                <a:extLst>
                  <a:ext uri="{FF2B5EF4-FFF2-40B4-BE49-F238E27FC236}">
                    <a16:creationId xmlns:a16="http://schemas.microsoft.com/office/drawing/2014/main" id="{4B2D461F-8813-4DA4-A633-5F36B5F12F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HK" altLang="zh-HK"/>
              </a:p>
            </p:txBody>
          </p:sp>
        </p:grpSp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427E29E2-20B1-4F79-A4BC-53DC9B4B6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83D8C209-7012-4709-A4D2-4DD85806BB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C0F59B57-4839-4178-97E7-066588D95F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9" name="Rectangle 24">
              <a:extLst>
                <a:ext uri="{FF2B5EF4-FFF2-40B4-BE49-F238E27FC236}">
                  <a16:creationId xmlns:a16="http://schemas.microsoft.com/office/drawing/2014/main" id="{6EE116E5-B611-4464-8AB4-83CB8B54E5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4F787A27-9432-4178-AB2B-BEF5586445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685BC84D-6694-4992-95C7-9B9EF0F100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</p:grpSp>
      <p:sp>
        <p:nvSpPr>
          <p:cNvPr id="4916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33563"/>
            <a:ext cx="7772400" cy="11430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1438"/>
            <a:ext cx="6400800" cy="17621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7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0192E1EC-61A2-4A15-B169-BA462981E1A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C56F8ED6-B894-47A1-AACB-53121FE5E343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2668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B8C4494C-02BD-4F01-A681-AE983E1492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9FCBA-BFBF-49B6-BFE6-EA5408B46F6C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00716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18579AB5-73C8-4519-856E-C1CD8D04154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5FEC09-90BD-4BB5-98DA-74E99204800D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7312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E7E6F1CF-1670-4277-95BD-4C872CABD8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A05231-0427-49EF-858C-CA72BCEE2F52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75431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FE719958-D8A3-4769-B78E-365E1C3894C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92F1FE-D3D6-4FF0-8F93-058BDA973582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33063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8488"/>
            <a:ext cx="3962400" cy="453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868488"/>
            <a:ext cx="3962400" cy="4532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650125F4-FFC1-4ADF-B28F-ED77EA2F86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A2FFFD-DF00-45AD-BA3D-59ABBA3FE51A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97391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1F79B754-A38C-4259-AFD5-7C5008D28B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F9A131-07C5-4943-BC87-3FF3D7E155E6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38206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794E39BC-4487-470F-9EC5-C3F93A2CC9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BDB17A-9A81-4526-B510-952F780D10DC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95024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92C62896-895A-45E8-B2F3-611C08244E6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07A2B4-A649-4BC0-A3F0-C42EABEA1CE5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95840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EE5F3084-7489-4FF0-903B-1AA0F9BECF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034908-51D8-4C3C-A558-D33425BA78CA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99322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C7710EA2-3E46-4871-AE98-94BCC23305F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9B0F5-7DA8-4430-9D13-D5AFF3629E27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1977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>
            <a:extLst>
              <a:ext uri="{FF2B5EF4-FFF2-40B4-BE49-F238E27FC236}">
                <a16:creationId xmlns:a16="http://schemas.microsoft.com/office/drawing/2014/main" id="{81BC0C87-28BA-4C67-A4C9-05528F423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28600"/>
            <a:ext cx="745966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K"/>
              <a:t>Click to edit Master title style</a:t>
            </a:r>
          </a:p>
        </p:txBody>
      </p:sp>
      <p:sp>
        <p:nvSpPr>
          <p:cNvPr id="1027" name="Rectangle 10">
            <a:extLst>
              <a:ext uri="{FF2B5EF4-FFF2-40B4-BE49-F238E27FC236}">
                <a16:creationId xmlns:a16="http://schemas.microsoft.com/office/drawing/2014/main" id="{2E2A92E2-CD79-48FA-9649-74B0842216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68488"/>
            <a:ext cx="8077200" cy="453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</a:p>
        </p:txBody>
      </p:sp>
      <p:grpSp>
        <p:nvGrpSpPr>
          <p:cNvPr id="1028" name="Group 14">
            <a:extLst>
              <a:ext uri="{FF2B5EF4-FFF2-40B4-BE49-F238E27FC236}">
                <a16:creationId xmlns:a16="http://schemas.microsoft.com/office/drawing/2014/main" id="{EAAC5F7E-99E7-4FC1-8011-78E32AEF245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609600"/>
            <a:ext cx="9009063" cy="1181100"/>
            <a:chOff x="0" y="1536"/>
            <a:chExt cx="5675" cy="744"/>
          </a:xfrm>
        </p:grpSpPr>
        <p:grpSp>
          <p:nvGrpSpPr>
            <p:cNvPr id="1030" name="Group 15">
              <a:extLst>
                <a:ext uri="{FF2B5EF4-FFF2-40B4-BE49-F238E27FC236}">
                  <a16:creationId xmlns:a16="http://schemas.microsoft.com/office/drawing/2014/main" id="{CC919EA5-D879-4BE9-8111-C9A32BB70EA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83" y="1604"/>
              <a:ext cx="448" cy="297"/>
              <a:chOff x="720" y="336"/>
              <a:chExt cx="624" cy="432"/>
            </a:xfrm>
          </p:grpSpPr>
          <p:sp>
            <p:nvSpPr>
              <p:cNvPr id="1037" name="Rectangle 16">
                <a:extLst>
                  <a:ext uri="{FF2B5EF4-FFF2-40B4-BE49-F238E27FC236}">
                    <a16:creationId xmlns:a16="http://schemas.microsoft.com/office/drawing/2014/main" id="{F6ACC4D2-CAD0-4A7D-BFEA-1CD81378FF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HK" altLang="zh-HK"/>
              </a:p>
            </p:txBody>
          </p:sp>
          <p:sp>
            <p:nvSpPr>
              <p:cNvPr id="1038" name="Rectangle 17">
                <a:extLst>
                  <a:ext uri="{FF2B5EF4-FFF2-40B4-BE49-F238E27FC236}">
                    <a16:creationId xmlns:a16="http://schemas.microsoft.com/office/drawing/2014/main" id="{860B0A60-4C52-45FD-A161-A6B2D2C971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HK" altLang="zh-HK"/>
              </a:p>
            </p:txBody>
          </p:sp>
        </p:grpSp>
        <p:sp>
          <p:nvSpPr>
            <p:cNvPr id="1031" name="Rectangle 18">
              <a:extLst>
                <a:ext uri="{FF2B5EF4-FFF2-40B4-BE49-F238E27FC236}">
                  <a16:creationId xmlns:a16="http://schemas.microsoft.com/office/drawing/2014/main" id="{27EE7315-BD75-4CDB-9047-08A061E9C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2" y="1868"/>
              <a:ext cx="294" cy="298"/>
            </a:xfrm>
            <a:prstGeom prst="rect">
              <a:avLst/>
            </a:prstGeom>
            <a:gradFill rotWithShape="1">
              <a:gsLst>
                <a:gs pos="0">
                  <a:srgbClr val="339966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32" name="Rectangle 19">
              <a:extLst>
                <a:ext uri="{FF2B5EF4-FFF2-40B4-BE49-F238E27FC236}">
                  <a16:creationId xmlns:a16="http://schemas.microsoft.com/office/drawing/2014/main" id="{949A9930-C23C-44B6-BE38-8E33E5794E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45" y="1868"/>
              <a:ext cx="187" cy="298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33" name="Rectangle 20">
              <a:extLst>
                <a:ext uri="{FF2B5EF4-FFF2-40B4-BE49-F238E27FC236}">
                  <a16:creationId xmlns:a16="http://schemas.microsoft.com/office/drawing/2014/main" id="{BEB8E54E-E304-4B97-83EF-63D7DDE316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2016"/>
              <a:ext cx="353" cy="264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FFCC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34" name="Rectangle 21">
              <a:extLst>
                <a:ext uri="{FF2B5EF4-FFF2-40B4-BE49-F238E27FC236}">
                  <a16:creationId xmlns:a16="http://schemas.microsoft.com/office/drawing/2014/main" id="{D13ED5AF-67E0-45F5-9B19-24F1C6B4CE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823"/>
              <a:ext cx="353" cy="26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0000FF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35" name="Rectangle 22">
              <a:extLst>
                <a:ext uri="{FF2B5EF4-FFF2-40B4-BE49-F238E27FC236}">
                  <a16:creationId xmlns:a16="http://schemas.microsoft.com/office/drawing/2014/main" id="{62EE9467-D457-4040-9A7C-CE92EF0835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0" y="1536"/>
              <a:ext cx="20" cy="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  <p:sp>
          <p:nvSpPr>
            <p:cNvPr id="1036" name="Rectangle 23">
              <a:extLst>
                <a:ext uri="{FF2B5EF4-FFF2-40B4-BE49-F238E27FC236}">
                  <a16:creationId xmlns:a16="http://schemas.microsoft.com/office/drawing/2014/main" id="{EEC337B5-80C3-42B5-B052-40100FF79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99" y="2052"/>
              <a:ext cx="5476" cy="3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HK" altLang="zh-HK"/>
            </a:p>
          </p:txBody>
        </p:sp>
      </p:grpSp>
      <p:sp>
        <p:nvSpPr>
          <p:cNvPr id="48153" name="Rectangle 25">
            <a:extLst>
              <a:ext uri="{FF2B5EF4-FFF2-40B4-BE49-F238E27FC236}">
                <a16:creationId xmlns:a16="http://schemas.microsoft.com/office/drawing/2014/main" id="{E6C77AE3-78A8-4556-99D7-F29CA8BC979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0538" y="653415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r" defTabSz="852488">
              <a:defRPr sz="2000">
                <a:ea typeface="新細明體" panose="02020500000000000000" pitchFamily="18" charset="-120"/>
              </a:defRPr>
            </a:lvl1pPr>
          </a:lstStyle>
          <a:p>
            <a:fld id="{FD65DFE8-BA81-406B-B1DB-FE21A46D9435}" type="slidenum">
              <a:rPr lang="en-US" altLang="zh-HK"/>
              <a:pPr/>
              <a:t>‹#›</a:t>
            </a:fld>
            <a:endParaRPr lang="en-US" altLang="zh-H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2pPr>
      <a:lvl3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3pPr>
      <a:lvl4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4pPr>
      <a:lvl5pPr algn="ctr" defTabSz="852488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5pPr>
      <a:lvl6pPr marL="4572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6pPr>
      <a:lvl7pPr marL="9144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7pPr>
      <a:lvl8pPr marL="13716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8pPr>
      <a:lvl9pPr marL="1828800" algn="ctr" defTabSz="852488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</a:defRPr>
      </a:lvl9pPr>
    </p:titleStyle>
    <p:bodyStyle>
      <a:lvl1pPr marL="320675" indent="-32067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93738" indent="-268288" algn="l" defTabSz="852488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068388" indent="-215900" algn="l" defTabSz="8524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1493838" indent="-212725" algn="l" defTabSz="85248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4pPr>
      <a:lvl5pPr marL="1919288" indent="-212725" algn="l" defTabSz="852488" rtl="0" eaLnBrk="0" fontAlgn="base" hangingPunct="0">
        <a:spcBef>
          <a:spcPct val="20000"/>
        </a:spcBef>
        <a:spcAft>
          <a:spcPct val="0"/>
        </a:spcAft>
        <a:buClr>
          <a:srgbClr val="FD2B4E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5pPr>
      <a:lvl6pPr marL="23764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8336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2908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748088" indent="-212725" algn="l" defTabSz="852488" rtl="0" fontAlgn="base">
        <a:spcBef>
          <a:spcPct val="20000"/>
        </a:spcBef>
        <a:spcAft>
          <a:spcPct val="0"/>
        </a:spcAft>
        <a:buClr>
          <a:srgbClr val="FD2B4E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5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7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2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3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0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2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emf"/><Relationship Id="rId26" Type="http://schemas.openxmlformats.org/officeDocument/2006/relationships/image" Target="../media/image12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emf"/><Relationship Id="rId20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4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Relationship Id="rId2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8">
            <a:extLst>
              <a:ext uri="{FF2B5EF4-FFF2-40B4-BE49-F238E27FC236}">
                <a16:creationId xmlns:a16="http://schemas.microsoft.com/office/drawing/2014/main" id="{95B19D37-549C-427A-AC46-BB8105EAE5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1F9E6A-C6B7-43F4-A083-B337E0F6EE72}" type="slidenum">
              <a:rPr lang="en-US" altLang="zh-HK" sz="2000"/>
              <a:pPr eaLnBrk="1" hangingPunct="1"/>
              <a:t>1</a:t>
            </a:fld>
            <a:endParaRPr lang="en-US" altLang="zh-HK" sz="200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C48DB4A-9FE1-43FD-BB69-4AA9570D8D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00200" y="3733800"/>
            <a:ext cx="6400800" cy="1762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HK" sz="3500" b="1">
                <a:ea typeface="新細明體" panose="02020500000000000000" pitchFamily="18" charset="-120"/>
              </a:rPr>
              <a:t>Chapter </a:t>
            </a:r>
            <a:r>
              <a:rPr lang="en-US" altLang="zh-CN" sz="3500" b="1">
                <a:ea typeface="宋体" panose="02010600030101010101" pitchFamily="2" charset="-122"/>
              </a:rPr>
              <a:t>6</a:t>
            </a:r>
            <a:r>
              <a:rPr lang="en-US" altLang="zh-HK" sz="3500" b="1">
                <a:ea typeface="新細明體" panose="02020500000000000000" pitchFamily="18" charset="-120"/>
              </a:rPr>
              <a:t> (Textbook Ch</a:t>
            </a:r>
            <a:r>
              <a:rPr lang="en-US" altLang="zh-CN" sz="3500" b="1">
                <a:ea typeface="宋体" panose="02010600030101010101" pitchFamily="2" charset="-122"/>
              </a:rPr>
              <a:t>8</a:t>
            </a:r>
            <a:r>
              <a:rPr lang="en-US" altLang="zh-HK" sz="3500" b="1">
                <a:ea typeface="新細明體" panose="02020500000000000000" pitchFamily="18" charset="-12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zh-HK" sz="3500"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HK" sz="3500">
                <a:ea typeface="新細明體" panose="02020500000000000000" pitchFamily="18" charset="-120"/>
              </a:rPr>
              <a:t>Confidence Interval Estimation</a:t>
            </a:r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CC84F560-4DB3-4FBB-BA2D-0A3FA28A1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838200"/>
            <a:ext cx="7010400" cy="20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 anchor="b"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HK" sz="4000">
                <a:solidFill>
                  <a:schemeClr val="folHlink"/>
                </a:solidFill>
                <a:ea typeface="新細明體" panose="02020500000000000000" pitchFamily="18" charset="-120"/>
              </a:rPr>
              <a:t>Statistics for Managers</a:t>
            </a:r>
          </a:p>
          <a:p>
            <a:pPr algn="ctr" eaLnBrk="1" hangingPunct="1"/>
            <a:r>
              <a:rPr lang="en-US" altLang="zh-HK" sz="4000">
                <a:solidFill>
                  <a:schemeClr val="folHlink"/>
                </a:solidFill>
                <a:ea typeface="新細明體" panose="02020500000000000000" pitchFamily="18" charset="-120"/>
              </a:rPr>
              <a:t>Using Microsoft</a:t>
            </a:r>
            <a:r>
              <a:rPr lang="en-US" altLang="zh-HK" sz="4000" baseline="30000">
                <a:solidFill>
                  <a:schemeClr val="folHlink"/>
                </a:solidFill>
                <a:ea typeface="新細明體" panose="02020500000000000000" pitchFamily="18" charset="-120"/>
              </a:rPr>
              <a:t>®</a:t>
            </a:r>
            <a:r>
              <a:rPr lang="en-US" altLang="zh-HK" sz="4000">
                <a:solidFill>
                  <a:schemeClr val="folHlink"/>
                </a:solidFill>
                <a:ea typeface="新細明體" panose="02020500000000000000" pitchFamily="18" charset="-120"/>
              </a:rPr>
              <a:t> Excel</a:t>
            </a:r>
            <a:r>
              <a:rPr lang="en-US" altLang="zh-HK" sz="4100">
                <a:solidFill>
                  <a:schemeClr val="folHlink"/>
                </a:solidFill>
                <a:ea typeface="新細明體" panose="02020500000000000000" pitchFamily="18" charset="-120"/>
              </a:rPr>
              <a:t> </a:t>
            </a:r>
            <a:br>
              <a:rPr lang="en-US" altLang="zh-HK" sz="4100">
                <a:solidFill>
                  <a:schemeClr val="folHlink"/>
                </a:solidFill>
                <a:ea typeface="新細明體" panose="02020500000000000000" pitchFamily="18" charset="-120"/>
              </a:rPr>
            </a:br>
            <a:r>
              <a:rPr lang="en-US" altLang="zh-CN" sz="3600">
                <a:solidFill>
                  <a:schemeClr val="folHlink"/>
                </a:solidFill>
                <a:ea typeface="宋体" panose="02010600030101010101" pitchFamily="2" charset="-122"/>
              </a:rPr>
              <a:t>5</a:t>
            </a:r>
            <a:r>
              <a:rPr lang="en-US" altLang="zh-HK" sz="3600" baseline="30000">
                <a:solidFill>
                  <a:schemeClr val="folHlink"/>
                </a:solidFill>
                <a:ea typeface="新細明體" panose="02020500000000000000" pitchFamily="18" charset="-120"/>
              </a:rPr>
              <a:t>th</a:t>
            </a:r>
            <a:r>
              <a:rPr lang="en-US" altLang="zh-HK" sz="3600">
                <a:solidFill>
                  <a:schemeClr val="folHlink"/>
                </a:solidFill>
                <a:ea typeface="新細明體" panose="02020500000000000000" pitchFamily="18" charset="-120"/>
              </a:rPr>
              <a:t>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23A29D7-3E52-496E-B2DC-A8EAEB44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Why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EF8F1-34DE-4EA5-8DF3-9E7ABB5388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1660" t="-161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2C15C173-C757-45CF-82D4-DFB8A2DAA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E7C997-84DE-48AF-9D03-0438C7861BF0}" type="slidenum">
              <a:rPr lang="en-US" altLang="zh-HK" sz="2000"/>
              <a:pPr eaLnBrk="1" hangingPunct="1"/>
              <a:t>10</a:t>
            </a:fld>
            <a:endParaRPr lang="en-US" altLang="zh-HK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031F43BC-495A-4C05-B803-50EFF86DFD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E786CD-7C8A-4DAA-9ADB-8E5FEAAD2F1F}" type="slidenum">
              <a:rPr lang="en-US" altLang="zh-HK" sz="2000"/>
              <a:pPr eaLnBrk="1" hangingPunct="1"/>
              <a:t>11</a:t>
            </a:fld>
            <a:endParaRPr lang="en-US" altLang="zh-HK" sz="20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63542AA7-774A-4D0B-B3F5-BB6F8C7A0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Imagine Many Samples</a:t>
            </a:r>
          </a:p>
        </p:txBody>
      </p:sp>
      <p:grpSp>
        <p:nvGrpSpPr>
          <p:cNvPr id="13316" name="Group 3">
            <a:extLst>
              <a:ext uri="{FF2B5EF4-FFF2-40B4-BE49-F238E27FC236}">
                <a16:creationId xmlns:a16="http://schemas.microsoft.com/office/drawing/2014/main" id="{302E4CED-2760-4929-BBF2-FE9009EBBAEC}"/>
              </a:ext>
            </a:extLst>
          </p:cNvPr>
          <p:cNvGrpSpPr>
            <a:grpSpLocks/>
          </p:cNvGrpSpPr>
          <p:nvPr/>
        </p:nvGrpSpPr>
        <p:grpSpPr bwMode="auto">
          <a:xfrm>
            <a:off x="1204913" y="1651000"/>
            <a:ext cx="6726237" cy="4530725"/>
            <a:chOff x="908" y="988"/>
            <a:chExt cx="4237" cy="2854"/>
          </a:xfrm>
        </p:grpSpPr>
        <p:sp>
          <p:nvSpPr>
            <p:cNvPr id="13317" name="Line 4">
              <a:extLst>
                <a:ext uri="{FF2B5EF4-FFF2-40B4-BE49-F238E27FC236}">
                  <a16:creationId xmlns:a16="http://schemas.microsoft.com/office/drawing/2014/main" id="{D69F6701-2D4C-4807-BFA3-5516B2127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" y="3165"/>
              <a:ext cx="1444" cy="1"/>
            </a:xfrm>
            <a:prstGeom prst="line">
              <a:avLst/>
            </a:prstGeom>
            <a:noFill/>
            <a:ln w="508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13318" name="Group 5">
              <a:extLst>
                <a:ext uri="{FF2B5EF4-FFF2-40B4-BE49-F238E27FC236}">
                  <a16:creationId xmlns:a16="http://schemas.microsoft.com/office/drawing/2014/main" id="{68015EE7-09BF-436F-8E76-7F0ED0421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1" y="1042"/>
              <a:ext cx="3105" cy="1786"/>
              <a:chOff x="1551" y="568"/>
              <a:chExt cx="3105" cy="1786"/>
            </a:xfrm>
          </p:grpSpPr>
          <p:sp>
            <p:nvSpPr>
              <p:cNvPr id="13337" name="Line 6">
                <a:extLst>
                  <a:ext uri="{FF2B5EF4-FFF2-40B4-BE49-F238E27FC236}">
                    <a16:creationId xmlns:a16="http://schemas.microsoft.com/office/drawing/2014/main" id="{A48C0A2D-5C35-4DC0-B3FA-125C61DE76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82" y="2353"/>
                <a:ext cx="1747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8" name="Line 7">
                <a:extLst>
                  <a:ext uri="{FF2B5EF4-FFF2-40B4-BE49-F238E27FC236}">
                    <a16:creationId xmlns:a16="http://schemas.microsoft.com/office/drawing/2014/main" id="{F4354121-D3DD-4B1B-8627-4C2097EB2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4" y="2320"/>
                <a:ext cx="1407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9" name="Line 8">
                <a:extLst>
                  <a:ext uri="{FF2B5EF4-FFF2-40B4-BE49-F238E27FC236}">
                    <a16:creationId xmlns:a16="http://schemas.microsoft.com/office/drawing/2014/main" id="{9F289F1B-93F2-4603-BCE3-C68BC9595D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7" y="2281"/>
                <a:ext cx="111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0" name="Line 9">
                <a:extLst>
                  <a:ext uri="{FF2B5EF4-FFF2-40B4-BE49-F238E27FC236}">
                    <a16:creationId xmlns:a16="http://schemas.microsoft.com/office/drawing/2014/main" id="{C03B5F21-3D9F-4D98-A345-035A61276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7" y="2243"/>
                <a:ext cx="1512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1" name="Line 10">
                <a:extLst>
                  <a:ext uri="{FF2B5EF4-FFF2-40B4-BE49-F238E27FC236}">
                    <a16:creationId xmlns:a16="http://schemas.microsoft.com/office/drawing/2014/main" id="{13E8D5B3-A496-4ABC-B3EA-8EEB558731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204"/>
                <a:ext cx="1267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2" name="Line 11">
                <a:extLst>
                  <a:ext uri="{FF2B5EF4-FFF2-40B4-BE49-F238E27FC236}">
                    <a16:creationId xmlns:a16="http://schemas.microsoft.com/office/drawing/2014/main" id="{48C5FA4B-0745-4006-A518-430F45B34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7" y="2171"/>
                <a:ext cx="1051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3" name="Line 12">
                <a:extLst>
                  <a:ext uri="{FF2B5EF4-FFF2-40B4-BE49-F238E27FC236}">
                    <a16:creationId xmlns:a16="http://schemas.microsoft.com/office/drawing/2014/main" id="{42E599D0-8CC6-45EA-9D8F-147A507CB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8" y="2132"/>
                <a:ext cx="1436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4" name="Line 13">
                <a:extLst>
                  <a:ext uri="{FF2B5EF4-FFF2-40B4-BE49-F238E27FC236}">
                    <a16:creationId xmlns:a16="http://schemas.microsoft.com/office/drawing/2014/main" id="{6073BA0F-33D4-4654-ACAE-F3D2D5AF1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4" y="2094"/>
                <a:ext cx="159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5" name="Line 14">
                <a:extLst>
                  <a:ext uri="{FF2B5EF4-FFF2-40B4-BE49-F238E27FC236}">
                    <a16:creationId xmlns:a16="http://schemas.microsoft.com/office/drawing/2014/main" id="{C4507073-3395-469F-9F62-5EBBC7D3C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2" y="2056"/>
                <a:ext cx="1925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6" name="Line 15">
                <a:extLst>
                  <a:ext uri="{FF2B5EF4-FFF2-40B4-BE49-F238E27FC236}">
                    <a16:creationId xmlns:a16="http://schemas.microsoft.com/office/drawing/2014/main" id="{C0C2079A-7568-4E28-9D20-66DF1DF3D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8" y="2022"/>
                <a:ext cx="1104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7" name="Line 16">
                <a:extLst>
                  <a:ext uri="{FF2B5EF4-FFF2-40B4-BE49-F238E27FC236}">
                    <a16:creationId xmlns:a16="http://schemas.microsoft.com/office/drawing/2014/main" id="{5F3D6C8B-1006-4C7E-9EB3-98F114772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984"/>
                <a:ext cx="1296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8" name="Line 17">
                <a:extLst>
                  <a:ext uri="{FF2B5EF4-FFF2-40B4-BE49-F238E27FC236}">
                    <a16:creationId xmlns:a16="http://schemas.microsoft.com/office/drawing/2014/main" id="{597C4C7C-8119-4F50-9687-ABBF7BBCB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94" y="1945"/>
                <a:ext cx="1732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49" name="Line 18">
                <a:extLst>
                  <a:ext uri="{FF2B5EF4-FFF2-40B4-BE49-F238E27FC236}">
                    <a16:creationId xmlns:a16="http://schemas.microsoft.com/office/drawing/2014/main" id="{EA3280BC-9BEB-481D-A5AC-C2A6DC081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6" y="1907"/>
                <a:ext cx="1440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0" name="Line 19">
                <a:extLst>
                  <a:ext uri="{FF2B5EF4-FFF2-40B4-BE49-F238E27FC236}">
                    <a16:creationId xmlns:a16="http://schemas.microsoft.com/office/drawing/2014/main" id="{6EE25CA4-53F6-473C-9B2F-C994A74E0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3" y="1873"/>
                <a:ext cx="748" cy="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1" name="Line 20">
                <a:extLst>
                  <a:ext uri="{FF2B5EF4-FFF2-40B4-BE49-F238E27FC236}">
                    <a16:creationId xmlns:a16="http://schemas.microsoft.com/office/drawing/2014/main" id="{99B6A0DF-FC15-464A-9ACD-77C23FC1B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0" y="1835"/>
                <a:ext cx="1162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2" name="Line 21">
                <a:extLst>
                  <a:ext uri="{FF2B5EF4-FFF2-40B4-BE49-F238E27FC236}">
                    <a16:creationId xmlns:a16="http://schemas.microsoft.com/office/drawing/2014/main" id="{C37A1B27-B3C7-4A6D-AED0-F935B25B6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8" y="1796"/>
                <a:ext cx="1258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3" name="Line 22">
                <a:extLst>
                  <a:ext uri="{FF2B5EF4-FFF2-40B4-BE49-F238E27FC236}">
                    <a16:creationId xmlns:a16="http://schemas.microsoft.com/office/drawing/2014/main" id="{84F2CF8B-DB34-41CC-BC0E-8131EE807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2" y="1758"/>
                <a:ext cx="2266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4" name="Line 23">
                <a:extLst>
                  <a:ext uri="{FF2B5EF4-FFF2-40B4-BE49-F238E27FC236}">
                    <a16:creationId xmlns:a16="http://schemas.microsoft.com/office/drawing/2014/main" id="{8BB4A299-E276-4A25-8471-E45D866EE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7" y="1724"/>
                <a:ext cx="1051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5" name="Line 24">
                <a:extLst>
                  <a:ext uri="{FF2B5EF4-FFF2-40B4-BE49-F238E27FC236}">
                    <a16:creationId xmlns:a16="http://schemas.microsoft.com/office/drawing/2014/main" id="{4A0FA764-2CE7-456D-AE18-BFD0337FC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78" y="1686"/>
                <a:ext cx="1436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6" name="Line 25">
                <a:extLst>
                  <a:ext uri="{FF2B5EF4-FFF2-40B4-BE49-F238E27FC236}">
                    <a16:creationId xmlns:a16="http://schemas.microsoft.com/office/drawing/2014/main" id="{86CE2BE3-4053-480A-9C4C-0252AB533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6" y="1648"/>
                <a:ext cx="998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7" name="Line 26">
                <a:extLst>
                  <a:ext uri="{FF2B5EF4-FFF2-40B4-BE49-F238E27FC236}">
                    <a16:creationId xmlns:a16="http://schemas.microsoft.com/office/drawing/2014/main" id="{F141F419-AE1D-4E1F-AAA6-6FAEB378E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6" y="1609"/>
                <a:ext cx="1608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8" name="Line 27">
                <a:extLst>
                  <a:ext uri="{FF2B5EF4-FFF2-40B4-BE49-F238E27FC236}">
                    <a16:creationId xmlns:a16="http://schemas.microsoft.com/office/drawing/2014/main" id="{1418C9A2-0B60-4277-9EE2-9C9FFF58E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2" y="1576"/>
                <a:ext cx="1435" cy="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59" name="Line 28">
                <a:extLst>
                  <a:ext uri="{FF2B5EF4-FFF2-40B4-BE49-F238E27FC236}">
                    <a16:creationId xmlns:a16="http://schemas.microsoft.com/office/drawing/2014/main" id="{4836E683-7A27-4AA0-99D6-6B69DA796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" y="1537"/>
                <a:ext cx="1431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0" name="Line 29">
                <a:extLst>
                  <a:ext uri="{FF2B5EF4-FFF2-40B4-BE49-F238E27FC236}">
                    <a16:creationId xmlns:a16="http://schemas.microsoft.com/office/drawing/2014/main" id="{2B4D5211-57C0-4CD1-BD1A-EBE38FCCF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3" y="1499"/>
                <a:ext cx="85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1" name="Line 30">
                <a:extLst>
                  <a:ext uri="{FF2B5EF4-FFF2-40B4-BE49-F238E27FC236}">
                    <a16:creationId xmlns:a16="http://schemas.microsoft.com/office/drawing/2014/main" id="{20835D07-5F86-43CD-B6A5-B7DE2B45D6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4" y="1461"/>
                <a:ext cx="1166" cy="1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2" name="Line 31">
                <a:extLst>
                  <a:ext uri="{FF2B5EF4-FFF2-40B4-BE49-F238E27FC236}">
                    <a16:creationId xmlns:a16="http://schemas.microsoft.com/office/drawing/2014/main" id="{71E601AF-AD6C-4CFC-8DA9-7816AE78C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1427"/>
                <a:ext cx="86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3" name="Line 32">
                <a:extLst>
                  <a:ext uri="{FF2B5EF4-FFF2-40B4-BE49-F238E27FC236}">
                    <a16:creationId xmlns:a16="http://schemas.microsoft.com/office/drawing/2014/main" id="{89069CC8-64BC-4078-BFA6-F755E5E9A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389"/>
                <a:ext cx="1425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4" name="Line 33">
                <a:extLst>
                  <a:ext uri="{FF2B5EF4-FFF2-40B4-BE49-F238E27FC236}">
                    <a16:creationId xmlns:a16="http://schemas.microsoft.com/office/drawing/2014/main" id="{1F2F0B37-7A23-41B3-80F1-F4A68A69E3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2" y="1350"/>
                <a:ext cx="126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5" name="Line 34">
                <a:extLst>
                  <a:ext uri="{FF2B5EF4-FFF2-40B4-BE49-F238E27FC236}">
                    <a16:creationId xmlns:a16="http://schemas.microsoft.com/office/drawing/2014/main" id="{C321D3C0-786D-4715-85B7-FE816A0D4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2" y="1312"/>
                <a:ext cx="1334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6" name="Line 35">
                <a:extLst>
                  <a:ext uri="{FF2B5EF4-FFF2-40B4-BE49-F238E27FC236}">
                    <a16:creationId xmlns:a16="http://schemas.microsoft.com/office/drawing/2014/main" id="{BCD862B5-ABDD-4328-9462-58D47BCC6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1278"/>
                <a:ext cx="136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7" name="Line 36">
                <a:extLst>
                  <a:ext uri="{FF2B5EF4-FFF2-40B4-BE49-F238E27FC236}">
                    <a16:creationId xmlns:a16="http://schemas.microsoft.com/office/drawing/2014/main" id="{0D48983B-828E-48BF-8A51-7274620DC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9" y="1240"/>
                <a:ext cx="184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8" name="Line 37">
                <a:extLst>
                  <a:ext uri="{FF2B5EF4-FFF2-40B4-BE49-F238E27FC236}">
                    <a16:creationId xmlns:a16="http://schemas.microsoft.com/office/drawing/2014/main" id="{0658063F-8B0D-4600-B0DB-2722AEE84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6" y="1201"/>
                <a:ext cx="195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69" name="Line 38">
                <a:extLst>
                  <a:ext uri="{FF2B5EF4-FFF2-40B4-BE49-F238E27FC236}">
                    <a16:creationId xmlns:a16="http://schemas.microsoft.com/office/drawing/2014/main" id="{D16A5C49-AFB5-47D7-8600-DA3C1FC7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8" y="1163"/>
                <a:ext cx="1924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0" name="Line 39">
                <a:extLst>
                  <a:ext uri="{FF2B5EF4-FFF2-40B4-BE49-F238E27FC236}">
                    <a16:creationId xmlns:a16="http://schemas.microsoft.com/office/drawing/2014/main" id="{A3A90193-FE32-4C00-B431-C02CF0BD3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51" y="1129"/>
                <a:ext cx="2227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1" name="Line 40">
                <a:extLst>
                  <a:ext uri="{FF2B5EF4-FFF2-40B4-BE49-F238E27FC236}">
                    <a16:creationId xmlns:a16="http://schemas.microsoft.com/office/drawing/2014/main" id="{A19A7C40-E706-4EA3-A5EB-39A92460C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091"/>
                <a:ext cx="113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2" name="Line 41">
                <a:extLst>
                  <a:ext uri="{FF2B5EF4-FFF2-40B4-BE49-F238E27FC236}">
                    <a16:creationId xmlns:a16="http://schemas.microsoft.com/office/drawing/2014/main" id="{D0119136-8845-499E-A226-5BF62AFFB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6" y="1053"/>
                <a:ext cx="700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3" name="Line 42">
                <a:extLst>
                  <a:ext uri="{FF2B5EF4-FFF2-40B4-BE49-F238E27FC236}">
                    <a16:creationId xmlns:a16="http://schemas.microsoft.com/office/drawing/2014/main" id="{94AAD561-373A-4B55-B751-665B457B9F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1014"/>
                <a:ext cx="125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4" name="Line 43">
                <a:extLst>
                  <a:ext uri="{FF2B5EF4-FFF2-40B4-BE49-F238E27FC236}">
                    <a16:creationId xmlns:a16="http://schemas.microsoft.com/office/drawing/2014/main" id="{E48DED79-4A48-4328-861D-094C4DC13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981"/>
                <a:ext cx="86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5" name="Line 44">
                <a:extLst>
                  <a:ext uri="{FF2B5EF4-FFF2-40B4-BE49-F238E27FC236}">
                    <a16:creationId xmlns:a16="http://schemas.microsoft.com/office/drawing/2014/main" id="{A0FA2795-64A2-46D2-98F5-EAC1DCA52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8" y="942"/>
                <a:ext cx="1372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6" name="Line 45">
                <a:extLst>
                  <a:ext uri="{FF2B5EF4-FFF2-40B4-BE49-F238E27FC236}">
                    <a16:creationId xmlns:a16="http://schemas.microsoft.com/office/drawing/2014/main" id="{F02F7BC0-5ACB-4447-9318-EBC5E4B09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4" y="904"/>
                <a:ext cx="1516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7" name="Line 46">
                <a:extLst>
                  <a:ext uri="{FF2B5EF4-FFF2-40B4-BE49-F238E27FC236}">
                    <a16:creationId xmlns:a16="http://schemas.microsoft.com/office/drawing/2014/main" id="{E4C62108-21B7-4D5B-A0B6-ED6AAA512B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6" y="865"/>
                <a:ext cx="1435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8" name="Line 47">
                <a:extLst>
                  <a:ext uri="{FF2B5EF4-FFF2-40B4-BE49-F238E27FC236}">
                    <a16:creationId xmlns:a16="http://schemas.microsoft.com/office/drawing/2014/main" id="{EC5180E0-4C01-4570-B522-8F8ECAFCC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2" y="832"/>
                <a:ext cx="1690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79" name="Line 48">
                <a:extLst>
                  <a:ext uri="{FF2B5EF4-FFF2-40B4-BE49-F238E27FC236}">
                    <a16:creationId xmlns:a16="http://schemas.microsoft.com/office/drawing/2014/main" id="{84B7FE83-1603-426C-B984-BE77F79B7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2" y="793"/>
                <a:ext cx="2160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0" name="Line 49">
                <a:extLst>
                  <a:ext uri="{FF2B5EF4-FFF2-40B4-BE49-F238E27FC236}">
                    <a16:creationId xmlns:a16="http://schemas.microsoft.com/office/drawing/2014/main" id="{61F1F97E-4C2F-443D-BD52-E9390D6DD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7" y="755"/>
                <a:ext cx="133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1" name="Line 50">
                <a:extLst>
                  <a:ext uri="{FF2B5EF4-FFF2-40B4-BE49-F238E27FC236}">
                    <a16:creationId xmlns:a16="http://schemas.microsoft.com/office/drawing/2014/main" id="{943868B1-2DC1-4699-91D8-8AFF969C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7" y="717"/>
                <a:ext cx="87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2" name="Line 51">
                <a:extLst>
                  <a:ext uri="{FF2B5EF4-FFF2-40B4-BE49-F238E27FC236}">
                    <a16:creationId xmlns:a16="http://schemas.microsoft.com/office/drawing/2014/main" id="{40CFBA69-255F-4C6D-A69F-69C9D5F14C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9" y="683"/>
                <a:ext cx="1243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3" name="Line 52">
                <a:extLst>
                  <a:ext uri="{FF2B5EF4-FFF2-40B4-BE49-F238E27FC236}">
                    <a16:creationId xmlns:a16="http://schemas.microsoft.com/office/drawing/2014/main" id="{C3CEF12D-0BAA-44C7-9DD6-DD412C538A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5" y="645"/>
                <a:ext cx="135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4" name="Line 53">
                <a:extLst>
                  <a:ext uri="{FF2B5EF4-FFF2-40B4-BE49-F238E27FC236}">
                    <a16:creationId xmlns:a16="http://schemas.microsoft.com/office/drawing/2014/main" id="{7D514237-F038-4830-A04D-AC64646890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7" y="606"/>
                <a:ext cx="1209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85" name="Line 54">
                <a:extLst>
                  <a:ext uri="{FF2B5EF4-FFF2-40B4-BE49-F238E27FC236}">
                    <a16:creationId xmlns:a16="http://schemas.microsoft.com/office/drawing/2014/main" id="{4F1FA1A1-AF32-48C7-B6B1-9B9455B01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8" y="568"/>
                <a:ext cx="1420" cy="1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</p:grpSp>
        <p:sp>
          <p:nvSpPr>
            <p:cNvPr id="13319" name="Line 55">
              <a:extLst>
                <a:ext uri="{FF2B5EF4-FFF2-40B4-BE49-F238E27FC236}">
                  <a16:creationId xmlns:a16="http://schemas.microsoft.com/office/drawing/2014/main" id="{9B1C73AA-3CC7-4A41-AD63-1056E5682B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" y="988"/>
              <a:ext cx="1" cy="2347"/>
            </a:xfrm>
            <a:prstGeom prst="line">
              <a:avLst/>
            </a:prstGeom>
            <a:noFill/>
            <a:ln w="8001" cap="rnd">
              <a:solidFill>
                <a:srgbClr val="800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  <p:grpSp>
          <p:nvGrpSpPr>
            <p:cNvPr id="13320" name="Group 56">
              <a:extLst>
                <a:ext uri="{FF2B5EF4-FFF2-40B4-BE49-F238E27FC236}">
                  <a16:creationId xmlns:a16="http://schemas.microsoft.com/office/drawing/2014/main" id="{F6C64FF4-BF41-4CA3-983A-462108B8D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9" y="3312"/>
              <a:ext cx="3399" cy="297"/>
              <a:chOff x="1349" y="3175"/>
              <a:chExt cx="3399" cy="297"/>
            </a:xfrm>
          </p:grpSpPr>
          <p:sp>
            <p:nvSpPr>
              <p:cNvPr id="13330" name="Line 57">
                <a:extLst>
                  <a:ext uri="{FF2B5EF4-FFF2-40B4-BE49-F238E27FC236}">
                    <a16:creationId xmlns:a16="http://schemas.microsoft.com/office/drawing/2014/main" id="{3003F942-2954-4EF0-B495-7259D0FB94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9" y="3203"/>
                <a:ext cx="3399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1" name="Line 58">
                <a:extLst>
                  <a:ext uri="{FF2B5EF4-FFF2-40B4-BE49-F238E27FC236}">
                    <a16:creationId xmlns:a16="http://schemas.microsoft.com/office/drawing/2014/main" id="{9D7FC281-4B59-48B5-924D-08BBFB9F7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3175"/>
                <a:ext cx="1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2" name="Line 59">
                <a:extLst>
                  <a:ext uri="{FF2B5EF4-FFF2-40B4-BE49-F238E27FC236}">
                    <a16:creationId xmlns:a16="http://schemas.microsoft.com/office/drawing/2014/main" id="{59D66BB6-E684-4E53-8794-B66CA1B60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2" y="3175"/>
                <a:ext cx="1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3" name="Line 60">
                <a:extLst>
                  <a:ext uri="{FF2B5EF4-FFF2-40B4-BE49-F238E27FC236}">
                    <a16:creationId xmlns:a16="http://schemas.microsoft.com/office/drawing/2014/main" id="{5AFFC8DF-C7B6-4904-9815-C73BF29BE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0" y="3175"/>
                <a:ext cx="1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3334" name="Rectangle 61">
                <a:extLst>
                  <a:ext uri="{FF2B5EF4-FFF2-40B4-BE49-F238E27FC236}">
                    <a16:creationId xmlns:a16="http://schemas.microsoft.com/office/drawing/2014/main" id="{2B51F737-AABF-4B54-A741-EC4075855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99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HK" sz="1800">
                    <a:solidFill>
                      <a:srgbClr val="000000"/>
                    </a:solidFill>
                    <a:latin typeface="Symbol" panose="05050102010706020507" pitchFamily="18" charset="2"/>
                    <a:ea typeface="新細明體" panose="02020500000000000000" pitchFamily="18" charset="-120"/>
                  </a:rPr>
                  <a:t>22</a:t>
                </a:r>
                <a:endParaRPr lang="en-US" altLang="zh-HK" sz="1800">
                  <a:latin typeface="Symbol" panose="05050102010706020507" pitchFamily="18" charset="2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35" name="Rectangle 62">
                <a:extLst>
                  <a:ext uri="{FF2B5EF4-FFF2-40B4-BE49-F238E27FC236}">
                    <a16:creationId xmlns:a16="http://schemas.microsoft.com/office/drawing/2014/main" id="{3B13453A-C198-45D4-AE38-A7812B4D8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3299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HK" sz="1800">
                    <a:solidFill>
                      <a:srgbClr val="000000"/>
                    </a:solidFill>
                    <a:latin typeface="Symbol" panose="05050102010706020507" pitchFamily="18" charset="2"/>
                    <a:ea typeface="新細明體" panose="02020500000000000000" pitchFamily="18" charset="-120"/>
                  </a:rPr>
                  <a:t>23</a:t>
                </a:r>
                <a:endParaRPr lang="en-US" altLang="zh-HK" sz="1800">
                  <a:latin typeface="Symbol" panose="05050102010706020507" pitchFamily="18" charset="2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36" name="Rectangle 63">
                <a:extLst>
                  <a:ext uri="{FF2B5EF4-FFF2-40B4-BE49-F238E27FC236}">
                    <a16:creationId xmlns:a16="http://schemas.microsoft.com/office/drawing/2014/main" id="{A0904834-2CB5-4D58-9EE6-97FE7652B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2" y="3299"/>
                <a:ext cx="14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HK" sz="1800">
                    <a:solidFill>
                      <a:srgbClr val="000000"/>
                    </a:solidFill>
                    <a:latin typeface="Symbol" panose="05050102010706020507" pitchFamily="18" charset="2"/>
                    <a:ea typeface="新細明體" panose="02020500000000000000" pitchFamily="18" charset="-120"/>
                  </a:rPr>
                  <a:t>24</a:t>
                </a:r>
                <a:endParaRPr lang="en-US" altLang="zh-HK" sz="1800">
                  <a:latin typeface="Symbol" panose="05050102010706020507" pitchFamily="18" charset="2"/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13321" name="Text Box 64">
              <a:extLst>
                <a:ext uri="{FF2B5EF4-FFF2-40B4-BE49-F238E27FC236}">
                  <a16:creationId xmlns:a16="http://schemas.microsoft.com/office/drawing/2014/main" id="{B65B6CA5-7B46-4FE3-BA12-24EE62202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2946"/>
              <a:ext cx="16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A50021"/>
                  </a:solidFill>
                  <a:ea typeface="新細明體" panose="02020500000000000000" pitchFamily="18" charset="-120"/>
                </a:rPr>
                <a:t>The interval you computed</a:t>
              </a:r>
            </a:p>
          </p:txBody>
        </p:sp>
        <p:sp>
          <p:nvSpPr>
            <p:cNvPr id="13322" name="Text Box 65">
              <a:extLst>
                <a:ext uri="{FF2B5EF4-FFF2-40B4-BE49-F238E27FC236}">
                  <a16:creationId xmlns:a16="http://schemas.microsoft.com/office/drawing/2014/main" id="{3FE011B2-D005-4584-88BF-EEBE43C869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1884"/>
              <a:ext cx="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FF0000"/>
                  </a:solidFill>
                  <a:ea typeface="新細明體" panose="02020500000000000000" pitchFamily="18" charset="-120"/>
                </a:rPr>
                <a:t>Missed!</a:t>
              </a:r>
            </a:p>
          </p:txBody>
        </p:sp>
        <p:sp>
          <p:nvSpPr>
            <p:cNvPr id="13323" name="Text Box 66">
              <a:extLst>
                <a:ext uri="{FF2B5EF4-FFF2-40B4-BE49-F238E27FC236}">
                  <a16:creationId xmlns:a16="http://schemas.microsoft.com/office/drawing/2014/main" id="{11FBC49B-2B8A-4A14-82DE-957ABF563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5" y="2072"/>
              <a:ext cx="5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FF0000"/>
                  </a:solidFill>
                  <a:ea typeface="新細明體" panose="02020500000000000000" pitchFamily="18" charset="-120"/>
                </a:rPr>
                <a:t>Missed!</a:t>
              </a:r>
            </a:p>
          </p:txBody>
        </p:sp>
        <p:sp>
          <p:nvSpPr>
            <p:cNvPr id="13324" name="Line 67">
              <a:extLst>
                <a:ext uri="{FF2B5EF4-FFF2-40B4-BE49-F238E27FC236}">
                  <a16:creationId xmlns:a16="http://schemas.microsoft.com/office/drawing/2014/main" id="{451C8B5A-F45F-4966-A2E8-822E58289E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3" y="1952"/>
              <a:ext cx="400" cy="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3325" name="Line 68">
              <a:extLst>
                <a:ext uri="{FF2B5EF4-FFF2-40B4-BE49-F238E27FC236}">
                  <a16:creationId xmlns:a16="http://schemas.microsoft.com/office/drawing/2014/main" id="{F54C9683-A9E0-4A3F-A94D-4FDFE6068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" y="2025"/>
              <a:ext cx="206" cy="2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3326" name="Line 69">
              <a:extLst>
                <a:ext uri="{FF2B5EF4-FFF2-40B4-BE49-F238E27FC236}">
                  <a16:creationId xmlns:a16="http://schemas.microsoft.com/office/drawing/2014/main" id="{752FF41C-055A-4838-89B6-54EB8BF1F1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9" y="2215"/>
              <a:ext cx="458" cy="1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3327" name="Text Box 70">
              <a:extLst>
                <a:ext uri="{FF2B5EF4-FFF2-40B4-BE49-F238E27FC236}">
                  <a16:creationId xmlns:a16="http://schemas.microsoft.com/office/drawing/2014/main" id="{10E91C8E-0E31-4450-AFB3-FD9C9093A2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7" y="3611"/>
              <a:ext cx="19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663300"/>
                  </a:solidFill>
                  <a:ea typeface="新細明體" panose="02020500000000000000" pitchFamily="18" charset="-120"/>
                </a:rPr>
                <a:t>The population mean</a:t>
              </a:r>
              <a:r>
                <a:rPr lang="en-US" altLang="zh-CN" sz="1800">
                  <a:solidFill>
                    <a:srgbClr val="A50021"/>
                  </a:solidFill>
                  <a:latin typeface="Symbol" panose="05050102010706020507" pitchFamily="18" charset="2"/>
                  <a:ea typeface="宋体" panose="02010600030101010101" pitchFamily="2" charset="-122"/>
                </a:rPr>
                <a:t> </a:t>
              </a:r>
              <a:r>
                <a:rPr lang="en-US" altLang="zh-HK" sz="1800">
                  <a:solidFill>
                    <a:srgbClr val="006600"/>
                  </a:solidFill>
                  <a:latin typeface="Symbol" panose="05050102010706020507" pitchFamily="18" charset="2"/>
                  <a:ea typeface="新細明體" panose="02020500000000000000" pitchFamily="18" charset="-120"/>
                  <a:sym typeface="宋体" panose="02010600030101010101" pitchFamily="2" charset="-122"/>
                </a:rPr>
                <a:t>= 23.29</a:t>
              </a:r>
              <a:endParaRPr lang="en-US" altLang="zh-HK" sz="1800">
                <a:solidFill>
                  <a:srgbClr val="006600"/>
                </a:solidFill>
                <a:latin typeface="Symbol" panose="05050102010706020507" pitchFamily="18" charset="2"/>
                <a:ea typeface="新細明體" panose="02020500000000000000" pitchFamily="18" charset="-120"/>
              </a:endParaRPr>
            </a:p>
          </p:txBody>
        </p:sp>
        <p:sp>
          <p:nvSpPr>
            <p:cNvPr id="13328" name="Freeform 71">
              <a:extLst>
                <a:ext uri="{FF2B5EF4-FFF2-40B4-BE49-F238E27FC236}">
                  <a16:creationId xmlns:a16="http://schemas.microsoft.com/office/drawing/2014/main" id="{E83E5CAA-C9BC-4A82-BCAA-BA4ACE88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3388"/>
              <a:ext cx="291" cy="349"/>
            </a:xfrm>
            <a:custGeom>
              <a:avLst/>
              <a:gdLst>
                <a:gd name="T0" fmla="*/ 0 w 314"/>
                <a:gd name="T1" fmla="*/ 349 h 349"/>
                <a:gd name="T2" fmla="*/ 291 w 314"/>
                <a:gd name="T3" fmla="*/ 349 h 349"/>
                <a:gd name="T4" fmla="*/ 291 w 314"/>
                <a:gd name="T5" fmla="*/ 0 h 3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4" h="349">
                  <a:moveTo>
                    <a:pt x="0" y="349"/>
                  </a:moveTo>
                  <a:lnTo>
                    <a:pt x="314" y="349"/>
                  </a:lnTo>
                  <a:lnTo>
                    <a:pt x="314" y="0"/>
                  </a:lnTo>
                </a:path>
              </a:pathLst>
            </a:custGeom>
            <a:noFill/>
            <a:ln w="254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3329" name="Text Box 72">
              <a:extLst>
                <a:ext uri="{FF2B5EF4-FFF2-40B4-BE49-F238E27FC236}">
                  <a16:creationId xmlns:a16="http://schemas.microsoft.com/office/drawing/2014/main" id="{AD79CDBC-D4F7-4D05-93C5-05BCDDE6B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873799">
              <a:off x="927" y="1036"/>
              <a:ext cx="135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HK" sz="1800">
                  <a:solidFill>
                    <a:srgbClr val="333399"/>
                  </a:solidFill>
                  <a:ea typeface="新細明體" panose="02020500000000000000" pitchFamily="18" charset="-120"/>
                </a:rPr>
                <a:t>Other intervals you</a:t>
              </a:r>
            </a:p>
            <a:p>
              <a:pPr algn="ctr"/>
              <a:r>
                <a:rPr lang="en-US" altLang="zh-HK" sz="1800" i="1">
                  <a:solidFill>
                    <a:srgbClr val="333399"/>
                  </a:solidFill>
                  <a:ea typeface="新細明體" panose="02020500000000000000" pitchFamily="18" charset="-120"/>
                </a:rPr>
                <a:t>might</a:t>
              </a:r>
              <a:r>
                <a:rPr lang="en-US" altLang="zh-HK" sz="1800">
                  <a:solidFill>
                    <a:srgbClr val="333399"/>
                  </a:solidFill>
                  <a:ea typeface="新細明體" panose="02020500000000000000" pitchFamily="18" charset="-120"/>
                </a:rPr>
                <a:t> have computed</a:t>
              </a:r>
              <a:endParaRPr lang="en-US" altLang="zh-HK" sz="1800">
                <a:solidFill>
                  <a:srgbClr val="A50021"/>
                </a:solidFill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2C66D16E-A82C-4C60-912E-DBF29FF4B4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F53756-4DF3-4DA1-90F9-D475098F3B30}" type="slidenum">
              <a:rPr lang="en-US" altLang="zh-HK" sz="2000"/>
              <a:pPr eaLnBrk="1" hangingPunct="1"/>
              <a:t>12</a:t>
            </a:fld>
            <a:endParaRPr lang="en-US" altLang="zh-HK" sz="20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5AD9A850-5E7C-4A9D-93DC-76C98DEBAC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General Formula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F50A6DA-AD44-477E-B2D2-E04BDC227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952625"/>
            <a:ext cx="5791200" cy="1427163"/>
          </a:xfrm>
        </p:spPr>
        <p:txBody>
          <a:bodyPr/>
          <a:lstStyle/>
          <a:p>
            <a:pPr eaLnBrk="1" hangingPunct="1"/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The general formula for all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   confidence intervals is:</a:t>
            </a:r>
          </a:p>
        </p:txBody>
      </p:sp>
      <p:sp>
        <p:nvSpPr>
          <p:cNvPr id="14341" name="Rectangle 4">
            <a:extLst>
              <a:ext uri="{FF2B5EF4-FFF2-40B4-BE49-F238E27FC236}">
                <a16:creationId xmlns:a16="http://schemas.microsoft.com/office/drawing/2014/main" id="{E996965D-CF56-44BF-B8CC-1369A1EF2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610600" cy="528638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HK" sz="2800" b="1">
                <a:ea typeface="新細明體" panose="02020500000000000000" pitchFamily="18" charset="-120"/>
              </a:rPr>
              <a:t>Point Estimate </a:t>
            </a:r>
            <a:r>
              <a:rPr lang="en-US" altLang="zh-HK" sz="2800" b="1">
                <a:latin typeface="宋体" panose="02010600030101010101" pitchFamily="2" charset="-122"/>
                <a:ea typeface="新細明體" panose="02020500000000000000" pitchFamily="18" charset="-120"/>
                <a:sym typeface="Symbol" panose="05050102010706020507" pitchFamily="18" charset="2"/>
              </a:rPr>
              <a:t>±</a:t>
            </a:r>
            <a:r>
              <a:rPr lang="en-US" altLang="zh-HK" sz="2800" b="1">
                <a:ea typeface="新細明體" panose="02020500000000000000" pitchFamily="18" charset="-120"/>
                <a:sym typeface="Symbol" panose="05050102010706020507" pitchFamily="18" charset="2"/>
              </a:rPr>
              <a:t> (Critical Value)(Standard Error)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89A59E95-FBC6-4401-A38A-F175462B6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DCC930-BC7D-481D-B4C7-20DD39B6A055}" type="slidenum">
              <a:rPr lang="en-US" altLang="zh-HK" sz="2000"/>
              <a:pPr eaLnBrk="1" hangingPunct="1"/>
              <a:t>13</a:t>
            </a:fld>
            <a:endParaRPr lang="en-US" altLang="zh-HK" sz="20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683FD01-AAEC-4329-8C8A-C48193897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793038" cy="7620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Level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6B15DF52-3B3C-488D-AF5C-9E6127D8B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47800" y="1676400"/>
            <a:ext cx="7162800" cy="41148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Confidence Level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Confidence in which the interval  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will contain the unknown </a:t>
            </a:r>
          </a:p>
          <a:p>
            <a:pPr lvl="1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population parameter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A percentage (less than 100%)</a:t>
            </a:r>
          </a:p>
          <a:p>
            <a:pPr eaLnBrk="1" hangingPunct="1"/>
            <a:endParaRPr lang="en-US" altLang="zh-HK" sz="320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2E6EB17A-E778-4EF4-A051-F4BC9C483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641072-2C9C-4FF0-8AC7-1D79D477DD54}" type="slidenum">
              <a:rPr lang="en-US" altLang="zh-HK" sz="2000"/>
              <a:pPr eaLnBrk="1" hangingPunct="1"/>
              <a:t>14</a:t>
            </a:fld>
            <a:endParaRPr lang="en-US" altLang="zh-HK" sz="20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B77B45A-1C41-40BA-8C6E-3BFD28371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Confidence Level, (1-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)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ED197B4-6023-42FD-9B27-0D1A4646D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543800" cy="48006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Suppose confidence level = 95%   </a:t>
            </a: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Also written (1 - 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>
                <a:ea typeface="新細明體" panose="02020500000000000000" pitchFamily="18" charset="-120"/>
              </a:rPr>
              <a:t>) = .95</a:t>
            </a:r>
            <a:endParaRPr lang="el-GR" altLang="zh-HK"/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A relative frequency interpretation: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In the long run, 95% of all the confidence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intervals that can be constructed will contain the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unknown true parameter</a:t>
            </a: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A specific interval either will contain or will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not contain the true parameter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No probability involved in a specific interval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EF90C920-8B5A-423F-B697-C58880960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6859FA8B-A81C-4DD2-9481-A7679B3F35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8B9562-5DB5-4307-859B-AD55F8421B13}" type="slidenum">
              <a:rPr lang="en-US" altLang="zh-HK" sz="2000"/>
              <a:pPr eaLnBrk="1" hangingPunct="1"/>
              <a:t>15</a:t>
            </a:fld>
            <a:endParaRPr lang="en-US" altLang="zh-HK" sz="2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FE78423C-F030-4A45-BA91-B853CECEC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Confidence Intervals</a:t>
            </a:r>
          </a:p>
        </p:txBody>
      </p:sp>
      <p:sp>
        <p:nvSpPr>
          <p:cNvPr id="17412" name="Freeform 3">
            <a:extLst>
              <a:ext uri="{FF2B5EF4-FFF2-40B4-BE49-F238E27FC236}">
                <a16:creationId xmlns:a16="http://schemas.microsoft.com/office/drawing/2014/main" id="{68BC05E1-32F4-4E67-9C3E-5840802AD595}"/>
              </a:ext>
            </a:extLst>
          </p:cNvPr>
          <p:cNvSpPr>
            <a:spLocks/>
          </p:cNvSpPr>
          <p:nvPr/>
        </p:nvSpPr>
        <p:spPr bwMode="auto">
          <a:xfrm>
            <a:off x="1914525" y="3135313"/>
            <a:ext cx="1819275" cy="979487"/>
          </a:xfrm>
          <a:custGeom>
            <a:avLst/>
            <a:gdLst>
              <a:gd name="T0" fmla="*/ 0 w 1068"/>
              <a:gd name="T1" fmla="*/ 977204 h 429"/>
              <a:gd name="T2" fmla="*/ 1817572 w 1068"/>
              <a:gd name="T3" fmla="*/ 977204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977204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7413" name="Rectangle 4">
            <a:extLst>
              <a:ext uri="{FF2B5EF4-FFF2-40B4-BE49-F238E27FC236}">
                <a16:creationId xmlns:a16="http://schemas.microsoft.com/office/drawing/2014/main" id="{F5517895-295A-4BD7-9219-83EADE831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0"/>
            <a:ext cx="18367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17414" name="Freeform 5">
            <a:extLst>
              <a:ext uri="{FF2B5EF4-FFF2-40B4-BE49-F238E27FC236}">
                <a16:creationId xmlns:a16="http://schemas.microsoft.com/office/drawing/2014/main" id="{485F20D4-D5D7-4199-8661-CEB7B08B5931}"/>
              </a:ext>
            </a:extLst>
          </p:cNvPr>
          <p:cNvSpPr>
            <a:spLocks/>
          </p:cNvSpPr>
          <p:nvPr/>
        </p:nvSpPr>
        <p:spPr bwMode="auto">
          <a:xfrm>
            <a:off x="2971800" y="4724400"/>
            <a:ext cx="1814513" cy="1179513"/>
          </a:xfrm>
          <a:custGeom>
            <a:avLst/>
            <a:gdLst>
              <a:gd name="T0" fmla="*/ 0 w 1143"/>
              <a:gd name="T1" fmla="*/ 1177925 h 743"/>
              <a:gd name="T2" fmla="*/ 1812925 w 1143"/>
              <a:gd name="T3" fmla="*/ 1177925 h 743"/>
              <a:gd name="T4" fmla="*/ 1812925 w 1143"/>
              <a:gd name="T5" fmla="*/ 0 h 743"/>
              <a:gd name="T6" fmla="*/ 0 w 1143"/>
              <a:gd name="T7" fmla="*/ 0 h 743"/>
              <a:gd name="T8" fmla="*/ 0 w 1143"/>
              <a:gd name="T9" fmla="*/ 1177925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3" h="743">
                <a:moveTo>
                  <a:pt x="0" y="742"/>
                </a:moveTo>
                <a:lnTo>
                  <a:pt x="1142" y="742"/>
                </a:lnTo>
                <a:lnTo>
                  <a:pt x="1142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7415" name="Rectangle 6">
            <a:extLst>
              <a:ext uri="{FF2B5EF4-FFF2-40B4-BE49-F238E27FC236}">
                <a16:creationId xmlns:a16="http://schemas.microsoft.com/office/drawing/2014/main" id="{EE1CD09A-8A39-4BCC-9806-72ED6EE1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162550"/>
            <a:ext cx="1927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>
                <a:cs typeface="Arial" panose="020B0604020202020204" pitchFamily="34" charset="0"/>
              </a:rPr>
              <a:t>σ</a:t>
            </a:r>
            <a:r>
              <a:rPr lang="en-US" altLang="zh-HK" b="1"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Unknown</a:t>
            </a:r>
          </a:p>
        </p:txBody>
      </p:sp>
      <p:sp>
        <p:nvSpPr>
          <p:cNvPr id="17416" name="Freeform 7">
            <a:extLst>
              <a:ext uri="{FF2B5EF4-FFF2-40B4-BE49-F238E27FC236}">
                <a16:creationId xmlns:a16="http://schemas.microsoft.com/office/drawing/2014/main" id="{055A159B-D44F-477D-BFC8-6834C3D67DC1}"/>
              </a:ext>
            </a:extLst>
          </p:cNvPr>
          <p:cNvSpPr>
            <a:spLocks/>
          </p:cNvSpPr>
          <p:nvPr/>
        </p:nvSpPr>
        <p:spPr bwMode="auto">
          <a:xfrm>
            <a:off x="3657600" y="1676400"/>
            <a:ext cx="1981200" cy="1006475"/>
          </a:xfrm>
          <a:custGeom>
            <a:avLst/>
            <a:gdLst>
              <a:gd name="T0" fmla="*/ 0 w 1115"/>
              <a:gd name="T1" fmla="*/ 1004517 h 514"/>
              <a:gd name="T2" fmla="*/ 1979423 w 1115"/>
              <a:gd name="T3" fmla="*/ 1004517 h 514"/>
              <a:gd name="T4" fmla="*/ 1979423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7417" name="Rectangle 8">
            <a:extLst>
              <a:ext uri="{FF2B5EF4-FFF2-40B4-BE49-F238E27FC236}">
                <a16:creationId xmlns:a16="http://schemas.microsoft.com/office/drawing/2014/main" id="{66617BD6-21EE-41C5-B0A4-2B167B43D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52600"/>
            <a:ext cx="1839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Confidence</a:t>
            </a:r>
          </a:p>
        </p:txBody>
      </p:sp>
      <p:sp>
        <p:nvSpPr>
          <p:cNvPr id="17418" name="Rectangle 9">
            <a:extLst>
              <a:ext uri="{FF2B5EF4-FFF2-40B4-BE49-F238E27FC236}">
                <a16:creationId xmlns:a16="http://schemas.microsoft.com/office/drawing/2014/main" id="{6030B060-CA6C-4885-954D-E08F5BFD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116138"/>
            <a:ext cx="14351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Intervals</a:t>
            </a:r>
          </a:p>
        </p:txBody>
      </p:sp>
      <p:sp>
        <p:nvSpPr>
          <p:cNvPr id="17419" name="Freeform 10">
            <a:extLst>
              <a:ext uri="{FF2B5EF4-FFF2-40B4-BE49-F238E27FC236}">
                <a16:creationId xmlns:a16="http://schemas.microsoft.com/office/drawing/2014/main" id="{B6E82E3B-D534-4242-99C1-69CD89EFCDB7}"/>
              </a:ext>
            </a:extLst>
          </p:cNvPr>
          <p:cNvSpPr>
            <a:spLocks/>
          </p:cNvSpPr>
          <p:nvPr/>
        </p:nvSpPr>
        <p:spPr bwMode="auto">
          <a:xfrm>
            <a:off x="6172200" y="3124200"/>
            <a:ext cx="2057400" cy="1066800"/>
          </a:xfrm>
          <a:custGeom>
            <a:avLst/>
            <a:gdLst>
              <a:gd name="T0" fmla="*/ 0 w 1241"/>
              <a:gd name="T1" fmla="*/ 1064353 h 436"/>
              <a:gd name="T2" fmla="*/ 2055742 w 1241"/>
              <a:gd name="T3" fmla="*/ 1064353 h 436"/>
              <a:gd name="T4" fmla="*/ 2055742 w 1241"/>
              <a:gd name="T5" fmla="*/ 0 h 436"/>
              <a:gd name="T6" fmla="*/ 0 w 1241"/>
              <a:gd name="T7" fmla="*/ 0 h 436"/>
              <a:gd name="T8" fmla="*/ 0 w 1241"/>
              <a:gd name="T9" fmla="*/ 1064353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7420" name="Rectangle 11">
            <a:extLst>
              <a:ext uri="{FF2B5EF4-FFF2-40B4-BE49-F238E27FC236}">
                <a16:creationId xmlns:a16="http://schemas.microsoft.com/office/drawing/2014/main" id="{03A73BA7-1F3B-4D7D-AA6D-31360F969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3257550"/>
            <a:ext cx="1865312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17421" name="Freeform 12">
            <a:extLst>
              <a:ext uri="{FF2B5EF4-FFF2-40B4-BE49-F238E27FC236}">
                <a16:creationId xmlns:a16="http://schemas.microsoft.com/office/drawing/2014/main" id="{35D2589F-B46E-48FC-8950-AC1DD16850A3}"/>
              </a:ext>
            </a:extLst>
          </p:cNvPr>
          <p:cNvSpPr>
            <a:spLocks/>
          </p:cNvSpPr>
          <p:nvPr/>
        </p:nvSpPr>
        <p:spPr bwMode="auto">
          <a:xfrm>
            <a:off x="914400" y="4724400"/>
            <a:ext cx="1724025" cy="1179513"/>
          </a:xfrm>
          <a:custGeom>
            <a:avLst/>
            <a:gdLst>
              <a:gd name="T0" fmla="*/ 0 w 1086"/>
              <a:gd name="T1" fmla="*/ 1177925 h 743"/>
              <a:gd name="T2" fmla="*/ 1722438 w 1086"/>
              <a:gd name="T3" fmla="*/ 1177925 h 743"/>
              <a:gd name="T4" fmla="*/ 1722438 w 1086"/>
              <a:gd name="T5" fmla="*/ 0 h 743"/>
              <a:gd name="T6" fmla="*/ 0 w 1086"/>
              <a:gd name="T7" fmla="*/ 0 h 743"/>
              <a:gd name="T8" fmla="*/ 0 w 1086"/>
              <a:gd name="T9" fmla="*/ 1177925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7422" name="Rectangle 13">
            <a:extLst>
              <a:ext uri="{FF2B5EF4-FFF2-40B4-BE49-F238E27FC236}">
                <a16:creationId xmlns:a16="http://schemas.microsoft.com/office/drawing/2014/main" id="{D641B8DE-9380-4362-BADD-4AE5C322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162550"/>
            <a:ext cx="1571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>
                <a:cs typeface="Arial" panose="020B0604020202020204" pitchFamily="34" charset="0"/>
              </a:rPr>
              <a:t>σ</a:t>
            </a:r>
            <a:r>
              <a:rPr lang="en-US" altLang="zh-HK" b="1"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Known</a:t>
            </a:r>
          </a:p>
        </p:txBody>
      </p:sp>
      <p:sp>
        <p:nvSpPr>
          <p:cNvPr id="17423" name="Rectangle 14">
            <a:extLst>
              <a:ext uri="{FF2B5EF4-FFF2-40B4-BE49-F238E27FC236}">
                <a16:creationId xmlns:a16="http://schemas.microsoft.com/office/drawing/2014/main" id="{4076ADCD-7F85-4BCF-A18F-094984F86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8797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7424" name="Line 15">
            <a:extLst>
              <a:ext uri="{FF2B5EF4-FFF2-40B4-BE49-F238E27FC236}">
                <a16:creationId xmlns:a16="http://schemas.microsoft.com/office/drawing/2014/main" id="{AB7E9C66-0EB9-48AB-AAE7-C1D661988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25" name="Line 16">
            <a:extLst>
              <a:ext uri="{FF2B5EF4-FFF2-40B4-BE49-F238E27FC236}">
                <a16:creationId xmlns:a16="http://schemas.microsoft.com/office/drawing/2014/main" id="{B908E474-8290-4250-843A-14BE2FF84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26" name="Line 17">
            <a:extLst>
              <a:ext uri="{FF2B5EF4-FFF2-40B4-BE49-F238E27FC236}">
                <a16:creationId xmlns:a16="http://schemas.microsoft.com/office/drawing/2014/main" id="{F9A76AAF-CCD3-4B01-AF87-595E5B55B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27" name="Line 18">
            <a:extLst>
              <a:ext uri="{FF2B5EF4-FFF2-40B4-BE49-F238E27FC236}">
                <a16:creationId xmlns:a16="http://schemas.microsoft.com/office/drawing/2014/main" id="{D6104FCE-337E-42F2-90C0-B3560D34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28" name="Line 19">
            <a:extLst>
              <a:ext uri="{FF2B5EF4-FFF2-40B4-BE49-F238E27FC236}">
                <a16:creationId xmlns:a16="http://schemas.microsoft.com/office/drawing/2014/main" id="{14EA69DF-94AF-4B76-BBBD-260AB916F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114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29" name="Line 20">
            <a:extLst>
              <a:ext uri="{FF2B5EF4-FFF2-40B4-BE49-F238E27FC236}">
                <a16:creationId xmlns:a16="http://schemas.microsoft.com/office/drawing/2014/main" id="{1D1DF3E9-9D2D-47DA-B7AC-8D1A58FC2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30" name="Line 21">
            <a:extLst>
              <a:ext uri="{FF2B5EF4-FFF2-40B4-BE49-F238E27FC236}">
                <a16:creationId xmlns:a16="http://schemas.microsoft.com/office/drawing/2014/main" id="{AA5E9C01-B931-4293-90D1-BF30A1EB2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7431" name="Line 22">
            <a:extLst>
              <a:ext uri="{FF2B5EF4-FFF2-40B4-BE49-F238E27FC236}">
                <a16:creationId xmlns:a16="http://schemas.microsoft.com/office/drawing/2014/main" id="{0119A4A4-09C7-428D-8139-75212FE73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B7A2BA82-9453-4ECC-9A90-325FBEAEC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C30C1EB-EAAD-4B88-8E3E-5B5E67226EB3}" type="slidenum">
              <a:rPr lang="en-US" altLang="zh-HK" sz="2000"/>
              <a:pPr eaLnBrk="1" hangingPunct="1"/>
              <a:t>16</a:t>
            </a:fld>
            <a:endParaRPr lang="en-US" altLang="zh-HK" sz="2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7DB4A3F-2102-4391-9322-93B0E4EF9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793038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</a:t>
            </a:r>
            <a:r>
              <a:rPr lang="el-GR" altLang="zh-HK">
                <a:cs typeface="Arial" panose="020B0604020202020204" pitchFamily="34" charset="0"/>
              </a:rPr>
              <a:t>μ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(</a:t>
            </a:r>
            <a:r>
              <a:rPr lang="el-GR" altLang="zh-HK">
                <a:cs typeface="Arial" panose="020B0604020202020204" pitchFamily="34" charset="0"/>
              </a:rPr>
              <a:t>σ</a:t>
            </a:r>
            <a:r>
              <a:rPr lang="en-US" altLang="zh-HK">
                <a:ea typeface="新細明體" panose="02020500000000000000" pitchFamily="18" charset="-120"/>
              </a:rPr>
              <a:t>  Known) 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E75D431-435F-4F0C-8F4E-7F177352B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8077200" cy="48768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Assumptions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Population standard deviation </a:t>
            </a:r>
            <a:r>
              <a:rPr lang="el-GR" altLang="zh-HK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  <a:r>
              <a:rPr lang="en-US" altLang="zh-HK">
                <a:ea typeface="新細明體" panose="02020500000000000000" pitchFamily="18" charset="-120"/>
              </a:rPr>
              <a:t>is known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Population is normally distributed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If population is not normal, use large sample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 Confidence interval estimate:</a:t>
            </a:r>
          </a:p>
          <a:p>
            <a:pPr eaLnBrk="1" hangingPunct="1">
              <a:lnSpc>
                <a:spcPct val="160000"/>
              </a:lnSpc>
            </a:pPr>
            <a:endParaRPr lang="en-US" altLang="zh-HK">
              <a:solidFill>
                <a:schemeClr val="folHlink"/>
              </a:solidFill>
              <a:ea typeface="新細明體" panose="02020500000000000000" pitchFamily="18" charset="-120"/>
            </a:endParaRPr>
          </a:p>
          <a:p>
            <a:pPr eaLnBrk="1" hangingPunct="1">
              <a:lnSpc>
                <a:spcPct val="160000"/>
              </a:lnSpc>
            </a:pPr>
            <a:endParaRPr lang="en-US" altLang="zh-HK">
              <a:solidFill>
                <a:schemeClr val="folHlink"/>
              </a:solidFill>
              <a:ea typeface="新細明體" panose="02020500000000000000" pitchFamily="18" charset="-12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HK" sz="2000">
                <a:ea typeface="新細明體" panose="02020500000000000000" pitchFamily="18" charset="-120"/>
              </a:rPr>
              <a:t>	(where Z is the normal distribution critical value for a probability of </a:t>
            </a:r>
            <a:r>
              <a:rPr lang="el-GR" altLang="zh-HK" sz="2000">
                <a:cs typeface="Arial" panose="020B0604020202020204" pitchFamily="34" charset="0"/>
              </a:rPr>
              <a:t>α</a:t>
            </a:r>
            <a:r>
              <a:rPr lang="en-US" altLang="zh-HK" sz="2000">
                <a:ea typeface="新細明體" panose="02020500000000000000" pitchFamily="18" charset="-120"/>
                <a:cs typeface="Arial" panose="020B0604020202020204" pitchFamily="34" charset="0"/>
              </a:rPr>
              <a:t>/2 in each tail</a:t>
            </a:r>
            <a:r>
              <a:rPr lang="en-US" altLang="zh-HK" sz="2000">
                <a:ea typeface="新細明體" panose="02020500000000000000" pitchFamily="18" charset="-120"/>
              </a:rPr>
              <a:t>)</a:t>
            </a:r>
            <a:endParaRPr lang="en-US" altLang="zh-HK">
              <a:ea typeface="新細明體" panose="02020500000000000000" pitchFamily="18" charset="-120"/>
            </a:endParaRPr>
          </a:p>
        </p:txBody>
      </p:sp>
      <p:graphicFrame>
        <p:nvGraphicFramePr>
          <p:cNvPr id="18437" name="Object 4">
            <a:extLst>
              <a:ext uri="{FF2B5EF4-FFF2-40B4-BE49-F238E27FC236}">
                <a16:creationId xmlns:a16="http://schemas.microsoft.com/office/drawing/2014/main" id="{B5E0DF6C-2E98-4BE3-A4BC-C6518746C0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>
            <a:extLst>
              <a:ext uri="{FF2B5EF4-FFF2-40B4-BE49-F238E27FC236}">
                <a16:creationId xmlns:a16="http://schemas.microsoft.com/office/drawing/2014/main" id="{CF224D9B-7084-40D6-940A-5F723A3DA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4267200"/>
          <a:ext cx="2312988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5" imgW="634725" imgH="418918" progId="Equation.3">
                  <p:embed/>
                </p:oleObj>
              </mc:Choice>
              <mc:Fallback>
                <p:oleObj name="Equation" r:id="rId5" imgW="634725" imgH="41891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267200"/>
                        <a:ext cx="2312988" cy="15255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3666CF7F-37AC-4D55-848B-F4CED192D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B34308-94C7-4635-9309-37B631BD32D1}" type="slidenum">
              <a:rPr lang="en-US" altLang="zh-HK" sz="2000"/>
              <a:pPr eaLnBrk="1" hangingPunct="1"/>
              <a:t>17</a:t>
            </a:fld>
            <a:endParaRPr lang="en-US" altLang="zh-HK" sz="2000"/>
          </a:p>
        </p:txBody>
      </p:sp>
      <p:sp>
        <p:nvSpPr>
          <p:cNvPr id="19459" name="Freeform 2">
            <a:extLst>
              <a:ext uri="{FF2B5EF4-FFF2-40B4-BE49-F238E27FC236}">
                <a16:creationId xmlns:a16="http://schemas.microsoft.com/office/drawing/2014/main" id="{B48B41FA-1042-4441-9731-0733BA00AC10}"/>
              </a:ext>
            </a:extLst>
          </p:cNvPr>
          <p:cNvSpPr>
            <a:spLocks/>
          </p:cNvSpPr>
          <p:nvPr/>
        </p:nvSpPr>
        <p:spPr bwMode="auto">
          <a:xfrm>
            <a:off x="2667000" y="3452813"/>
            <a:ext cx="3886200" cy="1728787"/>
          </a:xfrm>
          <a:custGeom>
            <a:avLst/>
            <a:gdLst>
              <a:gd name="T0" fmla="*/ 0 w 2448"/>
              <a:gd name="T1" fmla="*/ 1728787 h 1089"/>
              <a:gd name="T2" fmla="*/ 0 w 2448"/>
              <a:gd name="T3" fmla="*/ 1423987 h 1089"/>
              <a:gd name="T4" fmla="*/ 152400 w 2448"/>
              <a:gd name="T5" fmla="*/ 1347787 h 1089"/>
              <a:gd name="T6" fmla="*/ 381000 w 2448"/>
              <a:gd name="T7" fmla="*/ 1195387 h 1089"/>
              <a:gd name="T8" fmla="*/ 628650 w 2448"/>
              <a:gd name="T9" fmla="*/ 981075 h 1089"/>
              <a:gd name="T10" fmla="*/ 885825 w 2448"/>
              <a:gd name="T11" fmla="*/ 714375 h 1089"/>
              <a:gd name="T12" fmla="*/ 1081088 w 2448"/>
              <a:gd name="T13" fmla="*/ 514350 h 1089"/>
              <a:gd name="T14" fmla="*/ 1209675 w 2448"/>
              <a:gd name="T15" fmla="*/ 390525 h 1089"/>
              <a:gd name="T16" fmla="*/ 1328738 w 2448"/>
              <a:gd name="T17" fmla="*/ 257175 h 1089"/>
              <a:gd name="T18" fmla="*/ 1447800 w 2448"/>
              <a:gd name="T19" fmla="*/ 204787 h 1089"/>
              <a:gd name="T20" fmla="*/ 1485900 w 2448"/>
              <a:gd name="T21" fmla="*/ 142875 h 1089"/>
              <a:gd name="T22" fmla="*/ 1709738 w 2448"/>
              <a:gd name="T23" fmla="*/ 28575 h 1089"/>
              <a:gd name="T24" fmla="*/ 1900238 w 2448"/>
              <a:gd name="T25" fmla="*/ 0 h 1089"/>
              <a:gd name="T26" fmla="*/ 2052638 w 2448"/>
              <a:gd name="T27" fmla="*/ 23812 h 1089"/>
              <a:gd name="T28" fmla="*/ 2133600 w 2448"/>
              <a:gd name="T29" fmla="*/ 52387 h 1089"/>
              <a:gd name="T30" fmla="*/ 2286000 w 2448"/>
              <a:gd name="T31" fmla="*/ 128587 h 1089"/>
              <a:gd name="T32" fmla="*/ 2505075 w 2448"/>
              <a:gd name="T33" fmla="*/ 304800 h 1089"/>
              <a:gd name="T34" fmla="*/ 2743200 w 2448"/>
              <a:gd name="T35" fmla="*/ 509587 h 1089"/>
              <a:gd name="T36" fmla="*/ 2895600 w 2448"/>
              <a:gd name="T37" fmla="*/ 661987 h 1089"/>
              <a:gd name="T38" fmla="*/ 3024188 w 2448"/>
              <a:gd name="T39" fmla="*/ 795337 h 1089"/>
              <a:gd name="T40" fmla="*/ 3200400 w 2448"/>
              <a:gd name="T41" fmla="*/ 966787 h 1089"/>
              <a:gd name="T42" fmla="*/ 3371850 w 2448"/>
              <a:gd name="T43" fmla="*/ 1109662 h 1089"/>
              <a:gd name="T44" fmla="*/ 3548063 w 2448"/>
              <a:gd name="T45" fmla="*/ 1247775 h 1089"/>
              <a:gd name="T46" fmla="*/ 3748088 w 2448"/>
              <a:gd name="T47" fmla="*/ 1362075 h 1089"/>
              <a:gd name="T48" fmla="*/ 3886200 w 2448"/>
              <a:gd name="T49" fmla="*/ 1423987 h 1089"/>
              <a:gd name="T50" fmla="*/ 3886200 w 2448"/>
              <a:gd name="T51" fmla="*/ 1728787 h 1089"/>
              <a:gd name="T52" fmla="*/ 0 w 2448"/>
              <a:gd name="T53" fmla="*/ 1728787 h 108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448" h="1089">
                <a:moveTo>
                  <a:pt x="0" y="1089"/>
                </a:moveTo>
                <a:lnTo>
                  <a:pt x="0" y="897"/>
                </a:lnTo>
                <a:lnTo>
                  <a:pt x="96" y="849"/>
                </a:lnTo>
                <a:lnTo>
                  <a:pt x="240" y="753"/>
                </a:lnTo>
                <a:lnTo>
                  <a:pt x="396" y="618"/>
                </a:lnTo>
                <a:lnTo>
                  <a:pt x="558" y="450"/>
                </a:lnTo>
                <a:lnTo>
                  <a:pt x="681" y="324"/>
                </a:lnTo>
                <a:lnTo>
                  <a:pt x="762" y="246"/>
                </a:lnTo>
                <a:lnTo>
                  <a:pt x="837" y="162"/>
                </a:lnTo>
                <a:lnTo>
                  <a:pt x="912" y="129"/>
                </a:lnTo>
                <a:lnTo>
                  <a:pt x="936" y="90"/>
                </a:lnTo>
                <a:lnTo>
                  <a:pt x="1077" y="18"/>
                </a:lnTo>
                <a:lnTo>
                  <a:pt x="1197" y="0"/>
                </a:lnTo>
                <a:lnTo>
                  <a:pt x="1293" y="15"/>
                </a:lnTo>
                <a:lnTo>
                  <a:pt x="1344" y="33"/>
                </a:lnTo>
                <a:lnTo>
                  <a:pt x="1440" y="81"/>
                </a:lnTo>
                <a:lnTo>
                  <a:pt x="1578" y="192"/>
                </a:lnTo>
                <a:lnTo>
                  <a:pt x="1728" y="321"/>
                </a:lnTo>
                <a:lnTo>
                  <a:pt x="1824" y="417"/>
                </a:lnTo>
                <a:lnTo>
                  <a:pt x="1905" y="501"/>
                </a:lnTo>
                <a:lnTo>
                  <a:pt x="2016" y="609"/>
                </a:lnTo>
                <a:lnTo>
                  <a:pt x="2124" y="699"/>
                </a:lnTo>
                <a:lnTo>
                  <a:pt x="2235" y="786"/>
                </a:lnTo>
                <a:lnTo>
                  <a:pt x="2361" y="858"/>
                </a:lnTo>
                <a:lnTo>
                  <a:pt x="2448" y="897"/>
                </a:lnTo>
                <a:lnTo>
                  <a:pt x="2448" y="1089"/>
                </a:lnTo>
                <a:lnTo>
                  <a:pt x="0" y="1089"/>
                </a:lnTo>
                <a:close/>
              </a:path>
            </a:pathLst>
          </a:cu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2910D02-F20F-4E23-8E40-00BCA3871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Finding the Critical Value, Z</a:t>
            </a: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8055F880-6B21-4D1A-8969-D73FECE5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68488"/>
            <a:ext cx="7391400" cy="755650"/>
          </a:xfrm>
        </p:spPr>
        <p:txBody>
          <a:bodyPr/>
          <a:lstStyle/>
          <a:p>
            <a:pPr eaLnBrk="1" hangingPunct="1"/>
            <a:r>
              <a:rPr lang="en-US" altLang="zh-HK" sz="2700">
                <a:ea typeface="新細明體" panose="02020500000000000000" pitchFamily="18" charset="-120"/>
              </a:rPr>
              <a:t> Consider a 95% confidence interval:</a:t>
            </a:r>
          </a:p>
        </p:txBody>
      </p:sp>
      <p:sp>
        <p:nvSpPr>
          <p:cNvPr id="19462" name="Freeform 5">
            <a:extLst>
              <a:ext uri="{FF2B5EF4-FFF2-40B4-BE49-F238E27FC236}">
                <a16:creationId xmlns:a16="http://schemas.microsoft.com/office/drawing/2014/main" id="{4FCED391-1451-4ABF-A2CD-1BDD67BAE0E6}"/>
              </a:ext>
            </a:extLst>
          </p:cNvPr>
          <p:cNvSpPr>
            <a:spLocks/>
          </p:cNvSpPr>
          <p:nvPr/>
        </p:nvSpPr>
        <p:spPr bwMode="auto">
          <a:xfrm>
            <a:off x="4552950" y="3457575"/>
            <a:ext cx="3143250" cy="1647825"/>
          </a:xfrm>
          <a:custGeom>
            <a:avLst/>
            <a:gdLst>
              <a:gd name="T0" fmla="*/ 3139761 w 901"/>
              <a:gd name="T1" fmla="*/ 1645540 h 721"/>
              <a:gd name="T2" fmla="*/ 2808342 w 901"/>
              <a:gd name="T3" fmla="*/ 1627256 h 721"/>
              <a:gd name="T4" fmla="*/ 2644377 w 901"/>
              <a:gd name="T5" fmla="*/ 1608972 h 721"/>
              <a:gd name="T6" fmla="*/ 2480411 w 901"/>
              <a:gd name="T7" fmla="*/ 1579261 h 721"/>
              <a:gd name="T8" fmla="*/ 2312958 w 901"/>
              <a:gd name="T9" fmla="*/ 1542693 h 721"/>
              <a:gd name="T10" fmla="*/ 2145504 w 901"/>
              <a:gd name="T11" fmla="*/ 1492413 h 721"/>
              <a:gd name="T12" fmla="*/ 1981538 w 901"/>
              <a:gd name="T13" fmla="*/ 1423849 h 721"/>
              <a:gd name="T14" fmla="*/ 1650119 w 901"/>
              <a:gd name="T15" fmla="*/ 1234155 h 721"/>
              <a:gd name="T16" fmla="*/ 1318700 w 901"/>
              <a:gd name="T17" fmla="*/ 964469 h 721"/>
              <a:gd name="T18" fmla="*/ 990769 w 901"/>
              <a:gd name="T19" fmla="*/ 642218 h 721"/>
              <a:gd name="T20" fmla="*/ 823315 w 901"/>
              <a:gd name="T21" fmla="*/ 477664 h 721"/>
              <a:gd name="T22" fmla="*/ 659350 w 901"/>
              <a:gd name="T23" fmla="*/ 324537 h 721"/>
              <a:gd name="T24" fmla="*/ 495385 w 901"/>
              <a:gd name="T25" fmla="*/ 189694 h 721"/>
              <a:gd name="T26" fmla="*/ 327931 w 901"/>
              <a:gd name="T27" fmla="*/ 86848 h 721"/>
              <a:gd name="T28" fmla="*/ 163965 w 901"/>
              <a:gd name="T29" fmla="*/ 20569 h 721"/>
              <a:gd name="T30" fmla="*/ 0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9463" name="Freeform 6">
            <a:extLst>
              <a:ext uri="{FF2B5EF4-FFF2-40B4-BE49-F238E27FC236}">
                <a16:creationId xmlns:a16="http://schemas.microsoft.com/office/drawing/2014/main" id="{DBFF2E0C-F2A7-4D2D-954A-8FBA9D448DBA}"/>
              </a:ext>
            </a:extLst>
          </p:cNvPr>
          <p:cNvSpPr>
            <a:spLocks/>
          </p:cNvSpPr>
          <p:nvPr/>
        </p:nvSpPr>
        <p:spPr bwMode="auto">
          <a:xfrm>
            <a:off x="1600200" y="3457575"/>
            <a:ext cx="2954338" cy="1647825"/>
          </a:xfrm>
          <a:custGeom>
            <a:avLst/>
            <a:gdLst>
              <a:gd name="T0" fmla="*/ 0 w 901"/>
              <a:gd name="T1" fmla="*/ 1645540 h 721"/>
              <a:gd name="T2" fmla="*/ 311501 w 901"/>
              <a:gd name="T3" fmla="*/ 1627256 h 721"/>
              <a:gd name="T4" fmla="*/ 465612 w 901"/>
              <a:gd name="T5" fmla="*/ 1608972 h 721"/>
              <a:gd name="T6" fmla="*/ 619722 w 901"/>
              <a:gd name="T7" fmla="*/ 1579261 h 721"/>
              <a:gd name="T8" fmla="*/ 777112 w 901"/>
              <a:gd name="T9" fmla="*/ 1542693 h 721"/>
              <a:gd name="T10" fmla="*/ 931223 w 901"/>
              <a:gd name="T11" fmla="*/ 1492413 h 721"/>
              <a:gd name="T12" fmla="*/ 1085334 w 901"/>
              <a:gd name="T13" fmla="*/ 1423849 h 721"/>
              <a:gd name="T14" fmla="*/ 1396835 w 901"/>
              <a:gd name="T15" fmla="*/ 1234155 h 721"/>
              <a:gd name="T16" fmla="*/ 1708335 w 901"/>
              <a:gd name="T17" fmla="*/ 964469 h 721"/>
              <a:gd name="T18" fmla="*/ 2019836 w 901"/>
              <a:gd name="T19" fmla="*/ 642218 h 721"/>
              <a:gd name="T20" fmla="*/ 2173947 w 901"/>
              <a:gd name="T21" fmla="*/ 477664 h 721"/>
              <a:gd name="T22" fmla="*/ 2328058 w 901"/>
              <a:gd name="T23" fmla="*/ 324537 h 721"/>
              <a:gd name="T24" fmla="*/ 2482169 w 901"/>
              <a:gd name="T25" fmla="*/ 189694 h 721"/>
              <a:gd name="T26" fmla="*/ 2639558 w 901"/>
              <a:gd name="T27" fmla="*/ 86848 h 721"/>
              <a:gd name="T28" fmla="*/ 2793669 w 901"/>
              <a:gd name="T29" fmla="*/ 20569 h 721"/>
              <a:gd name="T30" fmla="*/ 2951059 w 901"/>
              <a:gd name="T31" fmla="*/ 0 h 72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9464" name="Line 7">
            <a:extLst>
              <a:ext uri="{FF2B5EF4-FFF2-40B4-BE49-F238E27FC236}">
                <a16:creationId xmlns:a16="http://schemas.microsoft.com/office/drawing/2014/main" id="{27A13857-EF47-4197-8756-82CC36B6F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375285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5" name="Line 8">
            <a:extLst>
              <a:ext uri="{FF2B5EF4-FFF2-40B4-BE49-F238E27FC236}">
                <a16:creationId xmlns:a16="http://schemas.microsoft.com/office/drawing/2014/main" id="{38F5A62F-CFDA-4C9C-8667-E3ACF232F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3873500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6" name="Line 9">
            <a:extLst>
              <a:ext uri="{FF2B5EF4-FFF2-40B4-BE49-F238E27FC236}">
                <a16:creationId xmlns:a16="http://schemas.microsoft.com/office/drawing/2014/main" id="{9E2086F7-02AB-47DA-BC7A-D795A92D9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39957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7" name="Line 10">
            <a:extLst>
              <a:ext uri="{FF2B5EF4-FFF2-40B4-BE49-F238E27FC236}">
                <a16:creationId xmlns:a16="http://schemas.microsoft.com/office/drawing/2014/main" id="{AAAC9369-E970-419D-91B0-5F04F9FC8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41163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8" name="Line 11">
            <a:extLst>
              <a:ext uri="{FF2B5EF4-FFF2-40B4-BE49-F238E27FC236}">
                <a16:creationId xmlns:a16="http://schemas.microsoft.com/office/drawing/2014/main" id="{D37DEFC1-4E0E-495A-873A-D43F78759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423862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69" name="Line 12">
            <a:extLst>
              <a:ext uri="{FF2B5EF4-FFF2-40B4-BE49-F238E27FC236}">
                <a16:creationId xmlns:a16="http://schemas.microsoft.com/office/drawing/2014/main" id="{3B6E1CF6-7B1D-4E6F-8178-06333D4E82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435927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0" name="Line 13">
            <a:extLst>
              <a:ext uri="{FF2B5EF4-FFF2-40B4-BE49-F238E27FC236}">
                <a16:creationId xmlns:a16="http://schemas.microsoft.com/office/drawing/2014/main" id="{BA6EC77D-7B1F-426B-8FFB-8A7BE5416A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2763" y="4479925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1" name="Rectangle 14">
            <a:extLst>
              <a:ext uri="{FF2B5EF4-FFF2-40B4-BE49-F238E27FC236}">
                <a16:creationId xmlns:a16="http://schemas.microsoft.com/office/drawing/2014/main" id="{63C13D81-7E1E-407F-A7FD-59633109B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050" y="3903663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9472" name="Line 15">
            <a:extLst>
              <a:ext uri="{FF2B5EF4-FFF2-40B4-BE49-F238E27FC236}">
                <a16:creationId xmlns:a16="http://schemas.microsoft.com/office/drawing/2014/main" id="{E9852FCF-BEBF-4A06-ADB9-06EC81D6F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5181600"/>
            <a:ext cx="739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3" name="Freeform 16">
            <a:extLst>
              <a:ext uri="{FF2B5EF4-FFF2-40B4-BE49-F238E27FC236}">
                <a16:creationId xmlns:a16="http://schemas.microsoft.com/office/drawing/2014/main" id="{2A9B6FC5-DE20-44D5-A9D3-C09F4D16A527}"/>
              </a:ext>
            </a:extLst>
          </p:cNvPr>
          <p:cNvSpPr>
            <a:spLocks/>
          </p:cNvSpPr>
          <p:nvPr/>
        </p:nvSpPr>
        <p:spPr bwMode="auto">
          <a:xfrm>
            <a:off x="4567238" y="3457575"/>
            <a:ext cx="6350" cy="1724025"/>
          </a:xfrm>
          <a:custGeom>
            <a:avLst/>
            <a:gdLst>
              <a:gd name="T0" fmla="*/ 0 w 4"/>
              <a:gd name="T1" fmla="*/ 0 h 1086"/>
              <a:gd name="T2" fmla="*/ 6350 w 4"/>
              <a:gd name="T3" fmla="*/ 1724025 h 108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" h="1086">
                <a:moveTo>
                  <a:pt x="0" y="0"/>
                </a:moveTo>
                <a:lnTo>
                  <a:pt x="4" y="108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4" name="Line 17">
            <a:extLst>
              <a:ext uri="{FF2B5EF4-FFF2-40B4-BE49-F238E27FC236}">
                <a16:creationId xmlns:a16="http://schemas.microsoft.com/office/drawing/2014/main" id="{526ACC3D-1D88-4ABC-B090-4756B0EAE7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667000"/>
            <a:ext cx="0" cy="25146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5" name="Line 18">
            <a:extLst>
              <a:ext uri="{FF2B5EF4-FFF2-40B4-BE49-F238E27FC236}">
                <a16:creationId xmlns:a16="http://schemas.microsoft.com/office/drawing/2014/main" id="{B93757EE-489F-4C86-8203-B747782A95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2667000"/>
            <a:ext cx="0" cy="251460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6" name="Line 19">
            <a:extLst>
              <a:ext uri="{FF2B5EF4-FFF2-40B4-BE49-F238E27FC236}">
                <a16:creationId xmlns:a16="http://schemas.microsoft.com/office/drawing/2014/main" id="{B7D4E411-AC7D-4835-B873-60105FD082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819400"/>
            <a:ext cx="15240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7" name="Line 20">
            <a:extLst>
              <a:ext uri="{FF2B5EF4-FFF2-40B4-BE49-F238E27FC236}">
                <a16:creationId xmlns:a16="http://schemas.microsoft.com/office/drawing/2014/main" id="{26E75D09-AC76-491C-ABF4-DFE2E17DF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819400"/>
            <a:ext cx="24384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19478" name="Text Box 21">
            <a:extLst>
              <a:ext uri="{FF2B5EF4-FFF2-40B4-BE49-F238E27FC236}">
                <a16:creationId xmlns:a16="http://schemas.microsoft.com/office/drawing/2014/main" id="{49483FCE-AFE1-4044-B1E7-11E5C3396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1816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b="1">
                <a:ea typeface="新細明體" panose="02020500000000000000" pitchFamily="18" charset="-120"/>
              </a:rPr>
              <a:t>Z= -1.96</a:t>
            </a:r>
          </a:p>
        </p:txBody>
      </p:sp>
      <p:sp>
        <p:nvSpPr>
          <p:cNvPr id="19479" name="Text Box 22">
            <a:extLst>
              <a:ext uri="{FF2B5EF4-FFF2-40B4-BE49-F238E27FC236}">
                <a16:creationId xmlns:a16="http://schemas.microsoft.com/office/drawing/2014/main" id="{2F6B404C-4B1B-4DC3-8A6D-EB05E4505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1816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b="1">
                <a:ea typeface="新細明體" panose="02020500000000000000" pitchFamily="18" charset="-120"/>
              </a:rPr>
              <a:t>Z= 1.96</a:t>
            </a:r>
          </a:p>
        </p:txBody>
      </p:sp>
      <p:graphicFrame>
        <p:nvGraphicFramePr>
          <p:cNvPr id="19480" name="Object 23">
            <a:extLst>
              <a:ext uri="{FF2B5EF4-FFF2-40B4-BE49-F238E27FC236}">
                <a16:creationId xmlns:a16="http://schemas.microsoft.com/office/drawing/2014/main" id="{8C0D93C9-8484-440B-B11F-0B851882A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2063" y="2362200"/>
          <a:ext cx="14763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6" name="Equation" r:id="rId3" imgW="698197" imgH="177723" progId="Equation.3">
                  <p:embed/>
                </p:oleObj>
              </mc:Choice>
              <mc:Fallback>
                <p:oleObj name="Equation" r:id="rId3" imgW="698197" imgH="17772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2362200"/>
                        <a:ext cx="14763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1" name="Object 24">
            <a:extLst>
              <a:ext uri="{FF2B5EF4-FFF2-40B4-BE49-F238E27FC236}">
                <a16:creationId xmlns:a16="http://schemas.microsoft.com/office/drawing/2014/main" id="{A328852A-A426-43D7-9D6D-946E9A61B4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4038600"/>
          <a:ext cx="107632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5" imgW="609336" imgH="393529" progId="Equation.3">
                  <p:embed/>
                </p:oleObj>
              </mc:Choice>
              <mc:Fallback>
                <p:oleObj name="Equation" r:id="rId5" imgW="609336" imgH="39352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1076325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2" name="Object 25">
            <a:extLst>
              <a:ext uri="{FF2B5EF4-FFF2-40B4-BE49-F238E27FC236}">
                <a16:creationId xmlns:a16="http://schemas.microsoft.com/office/drawing/2014/main" id="{106ED335-2C3C-4718-815A-FF861FF770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0575" y="4038600"/>
          <a:ext cx="1076325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7" imgW="609336" imgH="393529" progId="Equation.3">
                  <p:embed/>
                </p:oleObj>
              </mc:Choice>
              <mc:Fallback>
                <p:oleObj name="Equation" r:id="rId7" imgW="609336" imgH="39352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75" y="4038600"/>
                        <a:ext cx="1076325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3" name="Line 26">
            <a:extLst>
              <a:ext uri="{FF2B5EF4-FFF2-40B4-BE49-F238E27FC236}">
                <a16:creationId xmlns:a16="http://schemas.microsoft.com/office/drawing/2014/main" id="{EF5B4F9F-D182-452C-BA83-B5DE49FE0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4572000"/>
            <a:ext cx="6096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9484" name="Line 27">
            <a:extLst>
              <a:ext uri="{FF2B5EF4-FFF2-40B4-BE49-F238E27FC236}">
                <a16:creationId xmlns:a16="http://schemas.microsoft.com/office/drawing/2014/main" id="{30527A25-54FA-4FFD-91ED-85904D3EF4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1800" y="4495800"/>
            <a:ext cx="3810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19485" name="Text Box 28">
            <a:extLst>
              <a:ext uri="{FF2B5EF4-FFF2-40B4-BE49-F238E27FC236}">
                <a16:creationId xmlns:a16="http://schemas.microsoft.com/office/drawing/2014/main" id="{BE2FFDEA-B2EC-4F1B-A43B-5505EE14A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91200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Point Estimate</a:t>
            </a:r>
          </a:p>
        </p:txBody>
      </p:sp>
      <p:sp>
        <p:nvSpPr>
          <p:cNvPr id="19486" name="Text Box 29">
            <a:extLst>
              <a:ext uri="{FF2B5EF4-FFF2-40B4-BE49-F238E27FC236}">
                <a16:creationId xmlns:a16="http://schemas.microsoft.com/office/drawing/2014/main" id="{A23BFDE2-A2C0-44D1-A61B-F49C427C6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638800"/>
            <a:ext cx="17526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Lower 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Confidence 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Limit</a:t>
            </a:r>
          </a:p>
        </p:txBody>
      </p:sp>
      <p:sp>
        <p:nvSpPr>
          <p:cNvPr id="19487" name="Text Box 30">
            <a:extLst>
              <a:ext uri="{FF2B5EF4-FFF2-40B4-BE49-F238E27FC236}">
                <a16:creationId xmlns:a16="http://schemas.microsoft.com/office/drawing/2014/main" id="{54ADAD0C-51F4-43F0-B2D4-E8C4C4547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5638800"/>
            <a:ext cx="1676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Upper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Confidence </a:t>
            </a:r>
          </a:p>
          <a:p>
            <a:pPr>
              <a:lnSpc>
                <a:spcPct val="70000"/>
              </a:lnSpc>
              <a:spcBef>
                <a:spcPct val="2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Limit</a:t>
            </a:r>
          </a:p>
        </p:txBody>
      </p:sp>
      <p:sp>
        <p:nvSpPr>
          <p:cNvPr id="19488" name="Text Box 31">
            <a:extLst>
              <a:ext uri="{FF2B5EF4-FFF2-40B4-BE49-F238E27FC236}">
                <a16:creationId xmlns:a16="http://schemas.microsoft.com/office/drawing/2014/main" id="{1AD50B18-64F6-4381-BA1C-BD4648670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7800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Z units:</a:t>
            </a:r>
          </a:p>
        </p:txBody>
      </p:sp>
      <p:sp>
        <p:nvSpPr>
          <p:cNvPr id="19489" name="Text Box 32">
            <a:extLst>
              <a:ext uri="{FF2B5EF4-FFF2-40B4-BE49-F238E27FC236}">
                <a16:creationId xmlns:a16="http://schemas.microsoft.com/office/drawing/2014/main" id="{F14E3B78-D291-40AD-B412-473B4BA9E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715000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X units:</a:t>
            </a:r>
          </a:p>
        </p:txBody>
      </p:sp>
      <p:sp>
        <p:nvSpPr>
          <p:cNvPr id="19490" name="Text Box 33">
            <a:extLst>
              <a:ext uri="{FF2B5EF4-FFF2-40B4-BE49-F238E27FC236}">
                <a16:creationId xmlns:a16="http://schemas.microsoft.com/office/drawing/2014/main" id="{72553FCD-BDA8-4FC8-AAC6-6C88EB691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791200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1600" b="1">
                <a:solidFill>
                  <a:schemeClr val="folHlink"/>
                </a:solidFill>
                <a:ea typeface="新細明體" panose="02020500000000000000" pitchFamily="18" charset="-120"/>
              </a:rPr>
              <a:t>Point Estimate</a:t>
            </a:r>
          </a:p>
        </p:txBody>
      </p:sp>
      <p:sp>
        <p:nvSpPr>
          <p:cNvPr id="19491" name="Text Box 34">
            <a:extLst>
              <a:ext uri="{FF2B5EF4-FFF2-40B4-BE49-F238E27FC236}">
                <a16:creationId xmlns:a16="http://schemas.microsoft.com/office/drawing/2014/main" id="{5CD9E0D0-FF38-4105-A205-A7B9E990B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25780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9492" name="Rectangle 35">
            <a:extLst>
              <a:ext uri="{FF2B5EF4-FFF2-40B4-BE49-F238E27FC236}">
                <a16:creationId xmlns:a16="http://schemas.microsoft.com/office/drawing/2014/main" id="{F5A41695-FA57-46AC-92C1-CED54F9C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257800"/>
            <a:ext cx="1600200" cy="38100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aphicFrame>
        <p:nvGraphicFramePr>
          <p:cNvPr id="19493" name="Object 36">
            <a:extLst>
              <a:ext uri="{FF2B5EF4-FFF2-40B4-BE49-F238E27FC236}">
                <a16:creationId xmlns:a16="http://schemas.microsoft.com/office/drawing/2014/main" id="{714BB4CA-71CB-44B2-AF66-6BEEC3982C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83413" y="1628775"/>
          <a:ext cx="19145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9" imgW="748975" imgH="203112" progId="Equation.3">
                  <p:embed/>
                </p:oleObj>
              </mc:Choice>
              <mc:Fallback>
                <p:oleObj name="Equation" r:id="rId9" imgW="748975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413" y="1628775"/>
                        <a:ext cx="19145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94" name="Rectangle 37">
            <a:extLst>
              <a:ext uri="{FF2B5EF4-FFF2-40B4-BE49-F238E27FC236}">
                <a16:creationId xmlns:a16="http://schemas.microsoft.com/office/drawing/2014/main" id="{7E129D70-65C4-41A2-9F70-EE770F2C0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600200"/>
            <a:ext cx="2057400" cy="53340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9495" name="Rectangle 38">
            <a:extLst>
              <a:ext uri="{FF2B5EF4-FFF2-40B4-BE49-F238E27FC236}">
                <a16:creationId xmlns:a16="http://schemas.microsoft.com/office/drawing/2014/main" id="{2C6C50F3-A44C-4168-8D0A-0E8AAB3AC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1524000" cy="381000"/>
          </a:xfrm>
          <a:prstGeom prst="rect">
            <a:avLst/>
          </a:prstGeom>
          <a:noFill/>
          <a:ln w="19050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BD053669-0A62-49F6-90D3-046E2D9B9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EE1693F-18F0-4A10-8F6E-B6AF5BA35297}" type="slidenum">
              <a:rPr lang="en-US" altLang="zh-HK" sz="2000"/>
              <a:pPr eaLnBrk="1" hangingPunct="1"/>
              <a:t>18</a:t>
            </a:fld>
            <a:endParaRPr lang="en-US" altLang="zh-HK" sz="20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26FE9EF-FE6D-4D28-8372-A34BD0F9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743200"/>
            <a:ext cx="5715000" cy="35814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1B9C18C3-7830-4614-8B64-EC5CE7C84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381000"/>
            <a:ext cx="7239000" cy="8382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Common Levels of Confidence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18DC6368-2BAA-44FB-B42C-F6D230D3A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7772400" cy="1258888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Commonly used confidence levels are 90%,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95%, and 99%</a:t>
            </a:r>
          </a:p>
        </p:txBody>
      </p:sp>
      <p:sp>
        <p:nvSpPr>
          <p:cNvPr id="20486" name="Text Box 5">
            <a:extLst>
              <a:ext uri="{FF2B5EF4-FFF2-40B4-BE49-F238E27FC236}">
                <a16:creationId xmlns:a16="http://schemas.microsoft.com/office/drawing/2014/main" id="{B08D8AA1-A5BB-4531-BE2B-F0E0214E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8956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2000" b="1" i="1">
                <a:ea typeface="新細明體" panose="02020500000000000000" pitchFamily="18" charset="-120"/>
              </a:rPr>
              <a:t>Confidence Level</a:t>
            </a:r>
          </a:p>
        </p:txBody>
      </p:sp>
      <p:sp>
        <p:nvSpPr>
          <p:cNvPr id="20487" name="Text Box 6">
            <a:extLst>
              <a:ext uri="{FF2B5EF4-FFF2-40B4-BE49-F238E27FC236}">
                <a16:creationId xmlns:a16="http://schemas.microsoft.com/office/drawing/2014/main" id="{150A85FB-150E-4D87-B268-2BF2072C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43200"/>
            <a:ext cx="18288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2000" b="1" i="1">
                <a:ea typeface="新細明體" panose="02020500000000000000" pitchFamily="18" charset="-120"/>
              </a:rPr>
              <a:t>Confidence Coefficient,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20488" name="Text Box 7">
            <a:extLst>
              <a:ext uri="{FF2B5EF4-FFF2-40B4-BE49-F238E27FC236}">
                <a16:creationId xmlns:a16="http://schemas.microsoft.com/office/drawing/2014/main" id="{9AFDF1A4-F753-4558-8C05-3C2B661A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0480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2000" b="1" i="1">
                <a:ea typeface="新細明體" panose="02020500000000000000" pitchFamily="18" charset="-120"/>
              </a:rPr>
              <a:t>Z value</a:t>
            </a:r>
            <a:endParaRPr lang="en-US" altLang="zh-HK" sz="2000" b="1">
              <a:ea typeface="新細明體" panose="02020500000000000000" pitchFamily="18" charset="-120"/>
            </a:endParaRPr>
          </a:p>
        </p:txBody>
      </p:sp>
      <p:sp>
        <p:nvSpPr>
          <p:cNvPr id="20489" name="Text Box 8">
            <a:extLst>
              <a:ext uri="{FF2B5EF4-FFF2-40B4-BE49-F238E27FC236}">
                <a16:creationId xmlns:a16="http://schemas.microsoft.com/office/drawing/2014/main" id="{3A1F1AEB-AD6C-403E-946C-BF323A117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733800"/>
            <a:ext cx="99060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1.28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1.645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1.96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2.33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2.58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3.08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3.27</a:t>
            </a:r>
          </a:p>
        </p:txBody>
      </p:sp>
      <p:sp>
        <p:nvSpPr>
          <p:cNvPr id="20490" name="Text Box 9">
            <a:extLst>
              <a:ext uri="{FF2B5EF4-FFF2-40B4-BE49-F238E27FC236}">
                <a16:creationId xmlns:a16="http://schemas.microsoft.com/office/drawing/2014/main" id="{1EDEF857-3E75-4615-87EB-791DCCAB4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733800"/>
            <a:ext cx="99060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.80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.90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.95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.98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.99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.998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.999</a:t>
            </a:r>
          </a:p>
        </p:txBody>
      </p:sp>
      <p:sp>
        <p:nvSpPr>
          <p:cNvPr id="20491" name="Text Box 10">
            <a:extLst>
              <a:ext uri="{FF2B5EF4-FFF2-40B4-BE49-F238E27FC236}">
                <a16:creationId xmlns:a16="http://schemas.microsoft.com/office/drawing/2014/main" id="{C4BEB550-8F1A-4374-B8B5-632EDBBB0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733800"/>
            <a:ext cx="99060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80%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90%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95%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98%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solidFill>
                  <a:schemeClr val="folHlink"/>
                </a:solidFill>
                <a:ea typeface="新細明體" panose="02020500000000000000" pitchFamily="18" charset="-120"/>
              </a:rPr>
              <a:t>99%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99.8%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99.9%</a:t>
            </a:r>
          </a:p>
        </p:txBody>
      </p:sp>
      <p:sp>
        <p:nvSpPr>
          <p:cNvPr id="20492" name="Line 11">
            <a:extLst>
              <a:ext uri="{FF2B5EF4-FFF2-40B4-BE49-F238E27FC236}">
                <a16:creationId xmlns:a16="http://schemas.microsoft.com/office/drawing/2014/main" id="{EB772AFF-495D-410A-BECF-C744BC04C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733800"/>
            <a:ext cx="5715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0493" name="Line 12">
            <a:extLst>
              <a:ext uri="{FF2B5EF4-FFF2-40B4-BE49-F238E27FC236}">
                <a16:creationId xmlns:a16="http://schemas.microsoft.com/office/drawing/2014/main" id="{6AE8A1B0-7CF7-4FE3-A22C-176C53422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7432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0494" name="Line 13">
            <a:extLst>
              <a:ext uri="{FF2B5EF4-FFF2-40B4-BE49-F238E27FC236}">
                <a16:creationId xmlns:a16="http://schemas.microsoft.com/office/drawing/2014/main" id="{0B862C5A-D331-40E3-9EE4-F703E5A7F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743200"/>
            <a:ext cx="0" cy="358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aphicFrame>
        <p:nvGraphicFramePr>
          <p:cNvPr id="20495" name="Object 14">
            <a:extLst>
              <a:ext uri="{FF2B5EF4-FFF2-40B4-BE49-F238E27FC236}">
                <a16:creationId xmlns:a16="http://schemas.microsoft.com/office/drawing/2014/main" id="{C15D231F-1E97-4CF8-B2B9-DEACFB62D3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8300" y="3352800"/>
          <a:ext cx="7239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Equation" r:id="rId3" imgW="342603" imgH="177646" progId="Equation.3">
                  <p:embed/>
                </p:oleObj>
              </mc:Choice>
              <mc:Fallback>
                <p:oleObj name="Equation" r:id="rId3" imgW="342603" imgH="17764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3352800"/>
                        <a:ext cx="723900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B33971C6-7D83-4EF6-8242-52A753382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71316D5-C8EB-43FD-A091-F2AD1D78C669}" type="slidenum">
              <a:rPr lang="en-US" altLang="zh-HK" sz="2000"/>
              <a:pPr eaLnBrk="1" hangingPunct="1"/>
              <a:t>19</a:t>
            </a:fld>
            <a:endParaRPr lang="en-US" altLang="zh-HK" sz="2000"/>
          </a:p>
        </p:txBody>
      </p:sp>
      <p:sp>
        <p:nvSpPr>
          <p:cNvPr id="21507" name="Line 24">
            <a:extLst>
              <a:ext uri="{FF2B5EF4-FFF2-40B4-BE49-F238E27FC236}">
                <a16:creationId xmlns:a16="http://schemas.microsoft.com/office/drawing/2014/main" id="{1D53E898-6189-4FB2-B9EC-CB24C4ACD8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3200400"/>
            <a:ext cx="0" cy="2286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1508" name="Line 2">
            <a:extLst>
              <a:ext uri="{FF2B5EF4-FFF2-40B4-BE49-F238E27FC236}">
                <a16:creationId xmlns:a16="http://schemas.microsoft.com/office/drawing/2014/main" id="{8954B016-E7F3-496B-89C4-C295626B1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733800"/>
            <a:ext cx="0" cy="2362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aphicFrame>
        <p:nvGraphicFramePr>
          <p:cNvPr id="21509" name="Object 3">
            <a:extLst>
              <a:ext uri="{FF2B5EF4-FFF2-40B4-BE49-F238E27FC236}">
                <a16:creationId xmlns:a16="http://schemas.microsoft.com/office/drawing/2014/main" id="{2BA19FE9-83E4-466A-9507-A7B026163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3429000"/>
          <a:ext cx="673100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Equation" r:id="rId3" imgW="431613" imgH="241195" progId="Equation.3">
                  <p:embed/>
                </p:oleObj>
              </mc:Choice>
              <mc:Fallback>
                <p:oleObj name="Equation" r:id="rId3" imgW="431613" imgH="24119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429000"/>
                        <a:ext cx="673100" cy="300038"/>
                      </a:xfrm>
                      <a:prstGeom prst="rect">
                        <a:avLst/>
                      </a:prstGeom>
                      <a:solidFill>
                        <a:srgbClr val="73FFDA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Rectangle 4">
            <a:extLst>
              <a:ext uri="{FF2B5EF4-FFF2-40B4-BE49-F238E27FC236}">
                <a16:creationId xmlns:a16="http://schemas.microsoft.com/office/drawing/2014/main" id="{643BB2E2-3EDA-4797-8003-578FDA33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76600"/>
            <a:ext cx="2209800" cy="28956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11" name="Freeform 5">
            <a:extLst>
              <a:ext uri="{FF2B5EF4-FFF2-40B4-BE49-F238E27FC236}">
                <a16:creationId xmlns:a16="http://schemas.microsoft.com/office/drawing/2014/main" id="{F168AF7C-7FB0-42F9-8158-9EBCCD5440C3}"/>
              </a:ext>
            </a:extLst>
          </p:cNvPr>
          <p:cNvSpPr>
            <a:spLocks/>
          </p:cNvSpPr>
          <p:nvPr/>
        </p:nvSpPr>
        <p:spPr bwMode="auto">
          <a:xfrm>
            <a:off x="2584450" y="2603500"/>
            <a:ext cx="1222375" cy="604838"/>
          </a:xfrm>
          <a:custGeom>
            <a:avLst/>
            <a:gdLst>
              <a:gd name="T0" fmla="*/ 1219200 w 770"/>
              <a:gd name="T1" fmla="*/ 604838 h 381"/>
              <a:gd name="T2" fmla="*/ 0 w 770"/>
              <a:gd name="T3" fmla="*/ 600075 h 381"/>
              <a:gd name="T4" fmla="*/ 579438 w 770"/>
              <a:gd name="T5" fmla="*/ 463550 h 381"/>
              <a:gd name="T6" fmla="*/ 854075 w 770"/>
              <a:gd name="T7" fmla="*/ 322263 h 381"/>
              <a:gd name="T8" fmla="*/ 1047750 w 770"/>
              <a:gd name="T9" fmla="*/ 184150 h 381"/>
              <a:gd name="T10" fmla="*/ 1222375 w 770"/>
              <a:gd name="T11" fmla="*/ 0 h 381"/>
              <a:gd name="T12" fmla="*/ 1222375 w 770"/>
              <a:gd name="T13" fmla="*/ 558800 h 3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70" h="381">
                <a:moveTo>
                  <a:pt x="768" y="381"/>
                </a:moveTo>
                <a:lnTo>
                  <a:pt x="0" y="378"/>
                </a:lnTo>
                <a:lnTo>
                  <a:pt x="365" y="292"/>
                </a:lnTo>
                <a:lnTo>
                  <a:pt x="538" y="203"/>
                </a:lnTo>
                <a:lnTo>
                  <a:pt x="660" y="116"/>
                </a:lnTo>
                <a:lnTo>
                  <a:pt x="770" y="0"/>
                </a:lnTo>
                <a:lnTo>
                  <a:pt x="770" y="352"/>
                </a:lnTo>
              </a:path>
            </a:pathLst>
          </a:cu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1512" name="Freeform 6">
            <a:extLst>
              <a:ext uri="{FF2B5EF4-FFF2-40B4-BE49-F238E27FC236}">
                <a16:creationId xmlns:a16="http://schemas.microsoft.com/office/drawing/2014/main" id="{FA1CA2EC-75E5-484B-B6A6-C25A024E9BFA}"/>
              </a:ext>
            </a:extLst>
          </p:cNvPr>
          <p:cNvSpPr>
            <a:spLocks/>
          </p:cNvSpPr>
          <p:nvPr/>
        </p:nvSpPr>
        <p:spPr bwMode="auto">
          <a:xfrm>
            <a:off x="5408613" y="2603500"/>
            <a:ext cx="1176337" cy="604838"/>
          </a:xfrm>
          <a:custGeom>
            <a:avLst/>
            <a:gdLst>
              <a:gd name="T0" fmla="*/ 4762 w 741"/>
              <a:gd name="T1" fmla="*/ 604838 h 381"/>
              <a:gd name="T2" fmla="*/ 1176337 w 741"/>
              <a:gd name="T3" fmla="*/ 600075 h 381"/>
              <a:gd name="T4" fmla="*/ 681037 w 741"/>
              <a:gd name="T5" fmla="*/ 476250 h 381"/>
              <a:gd name="T6" fmla="*/ 442912 w 741"/>
              <a:gd name="T7" fmla="*/ 390525 h 381"/>
              <a:gd name="T8" fmla="*/ 190500 w 741"/>
              <a:gd name="T9" fmla="*/ 209550 h 381"/>
              <a:gd name="T10" fmla="*/ 0 w 741"/>
              <a:gd name="T11" fmla="*/ 0 h 381"/>
              <a:gd name="T12" fmla="*/ 0 w 741"/>
              <a:gd name="T13" fmla="*/ 558800 h 3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41" h="381">
                <a:moveTo>
                  <a:pt x="3" y="381"/>
                </a:moveTo>
                <a:lnTo>
                  <a:pt x="741" y="378"/>
                </a:lnTo>
                <a:lnTo>
                  <a:pt x="429" y="300"/>
                </a:lnTo>
                <a:lnTo>
                  <a:pt x="279" y="246"/>
                </a:lnTo>
                <a:lnTo>
                  <a:pt x="120" y="132"/>
                </a:lnTo>
                <a:lnTo>
                  <a:pt x="0" y="0"/>
                </a:lnTo>
                <a:lnTo>
                  <a:pt x="0" y="352"/>
                </a:lnTo>
              </a:path>
            </a:pathLst>
          </a:cu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1513" name="Line 7">
            <a:extLst>
              <a:ext uri="{FF2B5EF4-FFF2-40B4-BE49-F238E27FC236}">
                <a16:creationId xmlns:a16="http://schemas.microsoft.com/office/drawing/2014/main" id="{40F5C44B-D43F-4719-B8DD-1E237FEDF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8413" y="26035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14" name="Line 8">
            <a:extLst>
              <a:ext uri="{FF2B5EF4-FFF2-40B4-BE49-F238E27FC236}">
                <a16:creationId xmlns:a16="http://schemas.microsoft.com/office/drawing/2014/main" id="{B7D90C18-C1EE-4E04-AB18-D96E7378B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8613" y="26035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15" name="Rectangle 9">
            <a:extLst>
              <a:ext uri="{FF2B5EF4-FFF2-40B4-BE49-F238E27FC236}">
                <a16:creationId xmlns:a16="http://schemas.microsoft.com/office/drawing/2014/main" id="{C6B8B065-F8DE-421B-8A76-3ADFF426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793038" cy="7620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Intervals and Level of Confidence</a:t>
            </a:r>
          </a:p>
        </p:txBody>
      </p:sp>
      <p:sp>
        <p:nvSpPr>
          <p:cNvPr id="21516" name="Rectangle 10">
            <a:extLst>
              <a:ext uri="{FF2B5EF4-FFF2-40B4-BE49-F238E27FC236}">
                <a16:creationId xmlns:a16="http://schemas.microsoft.com/office/drawing/2014/main" id="{0980B9E5-56FB-476F-BD1A-48100E082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6172200"/>
            <a:ext cx="2514600" cy="466725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Confidence Intervals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21517" name="Line 11">
            <a:extLst>
              <a:ext uri="{FF2B5EF4-FFF2-40B4-BE49-F238E27FC236}">
                <a16:creationId xmlns:a16="http://schemas.microsoft.com/office/drawing/2014/main" id="{482538A8-3D46-4134-AB5F-C595360AC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0413" y="1908175"/>
            <a:ext cx="0" cy="1238250"/>
          </a:xfrm>
          <a:prstGeom prst="line">
            <a:avLst/>
          </a:prstGeom>
          <a:noFill/>
          <a:ln w="19050" cap="rnd">
            <a:solidFill>
              <a:srgbClr val="00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18" name="Rectangle 12">
            <a:extLst>
              <a:ext uri="{FF2B5EF4-FFF2-40B4-BE49-F238E27FC236}">
                <a16:creationId xmlns:a16="http://schemas.microsoft.com/office/drawing/2014/main" id="{85D77FCC-6BD9-4E7D-8AD5-B8930C2A0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276600"/>
            <a:ext cx="2127250" cy="276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Intervals extend from</a:t>
            </a:r>
            <a:br>
              <a:rPr lang="en-US" altLang="zh-HK" sz="2800">
                <a:ea typeface="新細明體" panose="02020500000000000000" pitchFamily="18" charset="-120"/>
              </a:rPr>
            </a:br>
            <a:br>
              <a:rPr lang="en-US" altLang="zh-HK" sz="2800">
                <a:ea typeface="新細明體" panose="02020500000000000000" pitchFamily="18" charset="-120"/>
              </a:rPr>
            </a:br>
            <a:endParaRPr lang="en-US" altLang="zh-HK" sz="2800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    to    </a:t>
            </a:r>
            <a:br>
              <a:rPr lang="en-US" altLang="zh-HK" sz="2800">
                <a:ea typeface="新細明體" panose="02020500000000000000" pitchFamily="18" charset="-120"/>
              </a:rPr>
            </a:br>
            <a:br>
              <a:rPr lang="en-US" altLang="zh-HK" sz="2800">
                <a:ea typeface="新細明體" panose="02020500000000000000" pitchFamily="18" charset="-120"/>
              </a:rPr>
            </a:br>
            <a:endParaRPr lang="en-US" altLang="zh-HK" sz="2800">
              <a:ea typeface="新細明體" panose="02020500000000000000" pitchFamily="18" charset="-120"/>
            </a:endParaRPr>
          </a:p>
        </p:txBody>
      </p:sp>
      <p:sp>
        <p:nvSpPr>
          <p:cNvPr id="21519" name="Rectangle 13">
            <a:extLst>
              <a:ext uri="{FF2B5EF4-FFF2-40B4-BE49-F238E27FC236}">
                <a16:creationId xmlns:a16="http://schemas.microsoft.com/office/drawing/2014/main" id="{A8C2D44E-8FD1-4753-8B07-497B6B7D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75" y="4064000"/>
            <a:ext cx="2244725" cy="2401888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70000"/>
              </a:spcBef>
            </a:pPr>
            <a:r>
              <a:rPr lang="en-US" altLang="zh-HK">
                <a:ea typeface="新細明體" panose="02020500000000000000" pitchFamily="18" charset="-120"/>
              </a:rPr>
              <a:t>(1-</a:t>
            </a:r>
            <a:r>
              <a:rPr lang="el-GR" altLang="zh-HK">
                <a:cs typeface="Arial" panose="020B0604020202020204" pitchFamily="34" charset="0"/>
              </a:rPr>
              <a:t>α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)x100%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of intervals constructed contain </a:t>
            </a:r>
            <a:r>
              <a:rPr lang="el-GR" altLang="zh-HK">
                <a:cs typeface="Arial" panose="020B0604020202020204" pitchFamily="34" charset="0"/>
              </a:rPr>
              <a:t>μ</a:t>
            </a:r>
            <a:r>
              <a:rPr lang="en-US" altLang="zh-HK">
                <a:ea typeface="新細明體" panose="02020500000000000000" pitchFamily="18" charset="-120"/>
              </a:rPr>
              <a:t>; </a:t>
            </a:r>
          </a:p>
          <a:p>
            <a:pPr>
              <a:spcBef>
                <a:spcPct val="30000"/>
              </a:spcBef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(</a:t>
            </a:r>
            <a:r>
              <a:rPr lang="el-GR" altLang="zh-HK"/>
              <a:t>α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)x100%</a:t>
            </a:r>
            <a:r>
              <a:rPr lang="en-US" altLang="zh-HK">
                <a:ea typeface="新細明體" panose="02020500000000000000" pitchFamily="18" charset="-120"/>
              </a:rPr>
              <a:t> do not.</a:t>
            </a:r>
          </a:p>
        </p:txBody>
      </p:sp>
      <p:sp>
        <p:nvSpPr>
          <p:cNvPr id="21520" name="Line 14">
            <a:extLst>
              <a:ext uri="{FF2B5EF4-FFF2-40B4-BE49-F238E27FC236}">
                <a16:creationId xmlns:a16="http://schemas.microsoft.com/office/drawing/2014/main" id="{50EB59EF-2A5F-468F-8D20-8A1712A2D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152775"/>
            <a:ext cx="0" cy="1588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21" name="Freeform 15">
            <a:extLst>
              <a:ext uri="{FF2B5EF4-FFF2-40B4-BE49-F238E27FC236}">
                <a16:creationId xmlns:a16="http://schemas.microsoft.com/office/drawing/2014/main" id="{2CC91599-0834-4649-80EB-F6DC056137FA}"/>
              </a:ext>
            </a:extLst>
          </p:cNvPr>
          <p:cNvSpPr>
            <a:spLocks/>
          </p:cNvSpPr>
          <p:nvPr/>
        </p:nvSpPr>
        <p:spPr bwMode="auto">
          <a:xfrm>
            <a:off x="4572000" y="1905000"/>
            <a:ext cx="2012950" cy="1258888"/>
          </a:xfrm>
          <a:custGeom>
            <a:avLst/>
            <a:gdLst>
              <a:gd name="T0" fmla="*/ 2011363 w 1268"/>
              <a:gd name="T1" fmla="*/ 1257300 h 793"/>
              <a:gd name="T2" fmla="*/ 1800225 w 1268"/>
              <a:gd name="T3" fmla="*/ 1243013 h 793"/>
              <a:gd name="T4" fmla="*/ 1692275 w 1268"/>
              <a:gd name="T5" fmla="*/ 1227138 h 793"/>
              <a:gd name="T6" fmla="*/ 1585913 w 1268"/>
              <a:gd name="T7" fmla="*/ 1206500 h 793"/>
              <a:gd name="T8" fmla="*/ 1481138 w 1268"/>
              <a:gd name="T9" fmla="*/ 1179513 h 793"/>
              <a:gd name="T10" fmla="*/ 1374775 w 1268"/>
              <a:gd name="T11" fmla="*/ 1139825 h 793"/>
              <a:gd name="T12" fmla="*/ 1270000 w 1268"/>
              <a:gd name="T13" fmla="*/ 1089025 h 793"/>
              <a:gd name="T14" fmla="*/ 1055688 w 1268"/>
              <a:gd name="T15" fmla="*/ 941388 h 793"/>
              <a:gd name="T16" fmla="*/ 844550 w 1268"/>
              <a:gd name="T17" fmla="*/ 736600 h 793"/>
              <a:gd name="T18" fmla="*/ 633413 w 1268"/>
              <a:gd name="T19" fmla="*/ 492125 h 793"/>
              <a:gd name="T20" fmla="*/ 530225 w 1268"/>
              <a:gd name="T21" fmla="*/ 365125 h 793"/>
              <a:gd name="T22" fmla="*/ 422275 w 1268"/>
              <a:gd name="T23" fmla="*/ 247650 h 793"/>
              <a:gd name="T24" fmla="*/ 315913 w 1268"/>
              <a:gd name="T25" fmla="*/ 147638 h 793"/>
              <a:gd name="T26" fmla="*/ 211138 w 1268"/>
              <a:gd name="T27" fmla="*/ 66675 h 793"/>
              <a:gd name="T28" fmla="*/ 104775 w 1268"/>
              <a:gd name="T29" fmla="*/ 15875 h 793"/>
              <a:gd name="T30" fmla="*/ 0 w 1268"/>
              <a:gd name="T31" fmla="*/ 0 h 79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68" h="793">
                <a:moveTo>
                  <a:pt x="1267" y="792"/>
                </a:moveTo>
                <a:lnTo>
                  <a:pt x="1134" y="783"/>
                </a:lnTo>
                <a:lnTo>
                  <a:pt x="1066" y="773"/>
                </a:lnTo>
                <a:lnTo>
                  <a:pt x="999" y="760"/>
                </a:lnTo>
                <a:lnTo>
                  <a:pt x="933" y="743"/>
                </a:lnTo>
                <a:lnTo>
                  <a:pt x="866" y="718"/>
                </a:lnTo>
                <a:lnTo>
                  <a:pt x="800" y="686"/>
                </a:lnTo>
                <a:lnTo>
                  <a:pt x="665" y="593"/>
                </a:lnTo>
                <a:lnTo>
                  <a:pt x="532" y="464"/>
                </a:lnTo>
                <a:lnTo>
                  <a:pt x="399" y="310"/>
                </a:lnTo>
                <a:lnTo>
                  <a:pt x="334" y="230"/>
                </a:lnTo>
                <a:lnTo>
                  <a:pt x="266" y="156"/>
                </a:lnTo>
                <a:lnTo>
                  <a:pt x="199" y="93"/>
                </a:lnTo>
                <a:lnTo>
                  <a:pt x="133" y="42"/>
                </a:lnTo>
                <a:lnTo>
                  <a:pt x="66" y="1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1522" name="Freeform 16">
            <a:extLst>
              <a:ext uri="{FF2B5EF4-FFF2-40B4-BE49-F238E27FC236}">
                <a16:creationId xmlns:a16="http://schemas.microsoft.com/office/drawing/2014/main" id="{E7DD5C68-4D2B-4CF2-964C-703BB47D8822}"/>
              </a:ext>
            </a:extLst>
          </p:cNvPr>
          <p:cNvSpPr>
            <a:spLocks/>
          </p:cNvSpPr>
          <p:nvPr/>
        </p:nvSpPr>
        <p:spPr bwMode="auto">
          <a:xfrm>
            <a:off x="2589213" y="1908175"/>
            <a:ext cx="2012950" cy="1258888"/>
          </a:xfrm>
          <a:custGeom>
            <a:avLst/>
            <a:gdLst>
              <a:gd name="T0" fmla="*/ 0 w 1268"/>
              <a:gd name="T1" fmla="*/ 1257300 h 793"/>
              <a:gd name="T2" fmla="*/ 211138 w 1268"/>
              <a:gd name="T3" fmla="*/ 1243013 h 793"/>
              <a:gd name="T4" fmla="*/ 315913 w 1268"/>
              <a:gd name="T5" fmla="*/ 1227138 h 793"/>
              <a:gd name="T6" fmla="*/ 422275 w 1268"/>
              <a:gd name="T7" fmla="*/ 1206500 h 793"/>
              <a:gd name="T8" fmla="*/ 527050 w 1268"/>
              <a:gd name="T9" fmla="*/ 1179513 h 793"/>
              <a:gd name="T10" fmla="*/ 633413 w 1268"/>
              <a:gd name="T11" fmla="*/ 1139825 h 793"/>
              <a:gd name="T12" fmla="*/ 741363 w 1268"/>
              <a:gd name="T13" fmla="*/ 1089025 h 793"/>
              <a:gd name="T14" fmla="*/ 952500 w 1268"/>
              <a:gd name="T15" fmla="*/ 941388 h 793"/>
              <a:gd name="T16" fmla="*/ 1163638 w 1268"/>
              <a:gd name="T17" fmla="*/ 736600 h 793"/>
              <a:gd name="T18" fmla="*/ 1374775 w 1268"/>
              <a:gd name="T19" fmla="*/ 492125 h 793"/>
              <a:gd name="T20" fmla="*/ 1481138 w 1268"/>
              <a:gd name="T21" fmla="*/ 365125 h 793"/>
              <a:gd name="T22" fmla="*/ 1585913 w 1268"/>
              <a:gd name="T23" fmla="*/ 247650 h 793"/>
              <a:gd name="T24" fmla="*/ 1692275 w 1268"/>
              <a:gd name="T25" fmla="*/ 147638 h 793"/>
              <a:gd name="T26" fmla="*/ 1797050 w 1268"/>
              <a:gd name="T27" fmla="*/ 66675 h 793"/>
              <a:gd name="T28" fmla="*/ 1903413 w 1268"/>
              <a:gd name="T29" fmla="*/ 15875 h 793"/>
              <a:gd name="T30" fmla="*/ 2011363 w 1268"/>
              <a:gd name="T31" fmla="*/ 0 h 79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68" h="793">
                <a:moveTo>
                  <a:pt x="0" y="792"/>
                </a:moveTo>
                <a:lnTo>
                  <a:pt x="133" y="783"/>
                </a:lnTo>
                <a:lnTo>
                  <a:pt x="199" y="773"/>
                </a:lnTo>
                <a:lnTo>
                  <a:pt x="266" y="760"/>
                </a:lnTo>
                <a:lnTo>
                  <a:pt x="332" y="743"/>
                </a:lnTo>
                <a:lnTo>
                  <a:pt x="399" y="718"/>
                </a:lnTo>
                <a:lnTo>
                  <a:pt x="467" y="686"/>
                </a:lnTo>
                <a:lnTo>
                  <a:pt x="600" y="593"/>
                </a:lnTo>
                <a:lnTo>
                  <a:pt x="733" y="464"/>
                </a:lnTo>
                <a:lnTo>
                  <a:pt x="866" y="310"/>
                </a:lnTo>
                <a:lnTo>
                  <a:pt x="933" y="230"/>
                </a:lnTo>
                <a:lnTo>
                  <a:pt x="999" y="156"/>
                </a:lnTo>
                <a:lnTo>
                  <a:pt x="1066" y="93"/>
                </a:lnTo>
                <a:lnTo>
                  <a:pt x="1132" y="42"/>
                </a:lnTo>
                <a:lnTo>
                  <a:pt x="1199" y="10"/>
                </a:lnTo>
                <a:lnTo>
                  <a:pt x="1267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1523" name="Line 17">
            <a:extLst>
              <a:ext uri="{FF2B5EF4-FFF2-40B4-BE49-F238E27FC236}">
                <a16:creationId xmlns:a16="http://schemas.microsoft.com/office/drawing/2014/main" id="{ABD651A3-96D3-48FC-8F43-B896C13F52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013" y="3213100"/>
            <a:ext cx="419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24" name="Line 18">
            <a:extLst>
              <a:ext uri="{FF2B5EF4-FFF2-40B4-BE49-F238E27FC236}">
                <a16:creationId xmlns:a16="http://schemas.microsoft.com/office/drawing/2014/main" id="{708E2A74-E48F-4563-BC59-0D05FA578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3825" y="2681288"/>
            <a:ext cx="1588" cy="1587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25" name="Rectangle 19">
            <a:extLst>
              <a:ext uri="{FF2B5EF4-FFF2-40B4-BE49-F238E27FC236}">
                <a16:creationId xmlns:a16="http://schemas.microsoft.com/office/drawing/2014/main" id="{6FD66DD1-2FED-49CF-BEC6-F40B79852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447800"/>
            <a:ext cx="657066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Sampling Distribution of the Mean</a:t>
            </a:r>
          </a:p>
        </p:txBody>
      </p:sp>
      <p:sp>
        <p:nvSpPr>
          <p:cNvPr id="21526" name="Freeform 20">
            <a:extLst>
              <a:ext uri="{FF2B5EF4-FFF2-40B4-BE49-F238E27FC236}">
                <a16:creationId xmlns:a16="http://schemas.microsoft.com/office/drawing/2014/main" id="{F28AE237-8F12-4E45-A1D1-9E7A377992AB}"/>
              </a:ext>
            </a:extLst>
          </p:cNvPr>
          <p:cNvSpPr>
            <a:spLocks/>
          </p:cNvSpPr>
          <p:nvPr/>
        </p:nvSpPr>
        <p:spPr bwMode="auto">
          <a:xfrm>
            <a:off x="6324600" y="4114800"/>
            <a:ext cx="304800" cy="1828800"/>
          </a:xfrm>
          <a:custGeom>
            <a:avLst/>
            <a:gdLst>
              <a:gd name="T0" fmla="*/ 0 w 432"/>
              <a:gd name="T1" fmla="*/ 0 h 1007"/>
              <a:gd name="T2" fmla="*/ 59972 w 432"/>
              <a:gd name="T3" fmla="*/ 9080 h 1007"/>
              <a:gd name="T4" fmla="*/ 105833 w 432"/>
              <a:gd name="T5" fmla="*/ 41770 h 1007"/>
              <a:gd name="T6" fmla="*/ 124178 w 432"/>
              <a:gd name="T7" fmla="*/ 61747 h 1007"/>
              <a:gd name="T8" fmla="*/ 138289 w 432"/>
              <a:gd name="T9" fmla="*/ 81724 h 1007"/>
              <a:gd name="T10" fmla="*/ 147461 w 432"/>
              <a:gd name="T11" fmla="*/ 112597 h 1007"/>
              <a:gd name="T12" fmla="*/ 152400 w 432"/>
              <a:gd name="T13" fmla="*/ 143471 h 1007"/>
              <a:gd name="T14" fmla="*/ 152400 w 432"/>
              <a:gd name="T15" fmla="*/ 753676 h 1007"/>
              <a:gd name="T16" fmla="*/ 156633 w 432"/>
              <a:gd name="T17" fmla="*/ 784550 h 1007"/>
              <a:gd name="T18" fmla="*/ 165806 w 432"/>
              <a:gd name="T19" fmla="*/ 815423 h 1007"/>
              <a:gd name="T20" fmla="*/ 179917 w 432"/>
              <a:gd name="T21" fmla="*/ 835400 h 1007"/>
              <a:gd name="T22" fmla="*/ 198261 w 432"/>
              <a:gd name="T23" fmla="*/ 866274 h 1007"/>
              <a:gd name="T24" fmla="*/ 244122 w 432"/>
              <a:gd name="T25" fmla="*/ 897147 h 1007"/>
              <a:gd name="T26" fmla="*/ 304094 w 432"/>
              <a:gd name="T27" fmla="*/ 908044 h 1007"/>
              <a:gd name="T28" fmla="*/ 244122 w 432"/>
              <a:gd name="T29" fmla="*/ 918940 h 1007"/>
              <a:gd name="T30" fmla="*/ 198261 w 432"/>
              <a:gd name="T31" fmla="*/ 958894 h 1007"/>
              <a:gd name="T32" fmla="*/ 179917 w 432"/>
              <a:gd name="T33" fmla="*/ 980687 h 1007"/>
              <a:gd name="T34" fmla="*/ 165806 w 432"/>
              <a:gd name="T35" fmla="*/ 1000664 h 1007"/>
              <a:gd name="T36" fmla="*/ 156633 w 432"/>
              <a:gd name="T37" fmla="*/ 1031538 h 1007"/>
              <a:gd name="T38" fmla="*/ 152400 w 432"/>
              <a:gd name="T39" fmla="*/ 1062411 h 1007"/>
              <a:gd name="T40" fmla="*/ 152400 w 432"/>
              <a:gd name="T41" fmla="*/ 1672616 h 1007"/>
              <a:gd name="T42" fmla="*/ 147461 w 432"/>
              <a:gd name="T43" fmla="*/ 1703490 h 1007"/>
              <a:gd name="T44" fmla="*/ 138289 w 432"/>
              <a:gd name="T45" fmla="*/ 1734363 h 1007"/>
              <a:gd name="T46" fmla="*/ 124178 w 432"/>
              <a:gd name="T47" fmla="*/ 1754340 h 1007"/>
              <a:gd name="T48" fmla="*/ 105833 w 432"/>
              <a:gd name="T49" fmla="*/ 1785214 h 1007"/>
              <a:gd name="T50" fmla="*/ 59972 w 432"/>
              <a:gd name="T51" fmla="*/ 1816087 h 1007"/>
              <a:gd name="T52" fmla="*/ 0 w 432"/>
              <a:gd name="T53" fmla="*/ 1826984 h 100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32" h="1007">
                <a:moveTo>
                  <a:pt x="0" y="0"/>
                </a:moveTo>
                <a:lnTo>
                  <a:pt x="85" y="5"/>
                </a:lnTo>
                <a:lnTo>
                  <a:pt x="150" y="23"/>
                </a:lnTo>
                <a:lnTo>
                  <a:pt x="176" y="34"/>
                </a:lnTo>
                <a:lnTo>
                  <a:pt x="196" y="45"/>
                </a:lnTo>
                <a:lnTo>
                  <a:pt x="209" y="62"/>
                </a:lnTo>
                <a:lnTo>
                  <a:pt x="216" y="79"/>
                </a:lnTo>
                <a:lnTo>
                  <a:pt x="216" y="415"/>
                </a:lnTo>
                <a:lnTo>
                  <a:pt x="222" y="432"/>
                </a:lnTo>
                <a:lnTo>
                  <a:pt x="235" y="449"/>
                </a:lnTo>
                <a:lnTo>
                  <a:pt x="255" y="460"/>
                </a:lnTo>
                <a:lnTo>
                  <a:pt x="281" y="477"/>
                </a:lnTo>
                <a:lnTo>
                  <a:pt x="346" y="494"/>
                </a:lnTo>
                <a:lnTo>
                  <a:pt x="431" y="500"/>
                </a:lnTo>
                <a:lnTo>
                  <a:pt x="346" y="506"/>
                </a:lnTo>
                <a:lnTo>
                  <a:pt x="281" y="528"/>
                </a:lnTo>
                <a:lnTo>
                  <a:pt x="255" y="540"/>
                </a:lnTo>
                <a:lnTo>
                  <a:pt x="235" y="551"/>
                </a:lnTo>
                <a:lnTo>
                  <a:pt x="222" y="568"/>
                </a:lnTo>
                <a:lnTo>
                  <a:pt x="216" y="585"/>
                </a:lnTo>
                <a:lnTo>
                  <a:pt x="216" y="921"/>
                </a:lnTo>
                <a:lnTo>
                  <a:pt x="209" y="938"/>
                </a:lnTo>
                <a:lnTo>
                  <a:pt x="196" y="955"/>
                </a:lnTo>
                <a:lnTo>
                  <a:pt x="176" y="966"/>
                </a:lnTo>
                <a:lnTo>
                  <a:pt x="150" y="983"/>
                </a:lnTo>
                <a:lnTo>
                  <a:pt x="85" y="1000"/>
                </a:lnTo>
                <a:lnTo>
                  <a:pt x="0" y="1006"/>
                </a:lnTo>
              </a:path>
            </a:pathLst>
          </a:custGeom>
          <a:noFill/>
          <a:ln w="28575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1527" name="Line 21">
            <a:extLst>
              <a:ext uri="{FF2B5EF4-FFF2-40B4-BE49-F238E27FC236}">
                <a16:creationId xmlns:a16="http://schemas.microsoft.com/office/drawing/2014/main" id="{14974B9D-0C1B-4095-B5D1-D5841B82F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5720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28" name="Line 22">
            <a:extLst>
              <a:ext uri="{FF2B5EF4-FFF2-40B4-BE49-F238E27FC236}">
                <a16:creationId xmlns:a16="http://schemas.microsoft.com/office/drawing/2014/main" id="{29BD47F7-2AC0-4EDB-B5E0-CF2719656D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7213" y="2743200"/>
            <a:ext cx="382587" cy="24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29" name="Line 23">
            <a:extLst>
              <a:ext uri="{FF2B5EF4-FFF2-40B4-BE49-F238E27FC236}">
                <a16:creationId xmlns:a16="http://schemas.microsoft.com/office/drawing/2014/main" id="{86183442-71E5-44FA-9DE3-FF3858461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743200"/>
            <a:ext cx="379413" cy="241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0" name="Line 25">
            <a:extLst>
              <a:ext uri="{FF2B5EF4-FFF2-40B4-BE49-F238E27FC236}">
                <a16:creationId xmlns:a16="http://schemas.microsoft.com/office/drawing/2014/main" id="{45BE69F5-0770-4361-A690-F8EB210C2C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5715000"/>
            <a:ext cx="16002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1" name="Line 26">
            <a:extLst>
              <a:ext uri="{FF2B5EF4-FFF2-40B4-BE49-F238E27FC236}">
                <a16:creationId xmlns:a16="http://schemas.microsoft.com/office/drawing/2014/main" id="{D902DA73-A198-4FD8-995C-347CB18A8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59436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2" name="Line 27">
            <a:extLst>
              <a:ext uri="{FF2B5EF4-FFF2-40B4-BE49-F238E27FC236}">
                <a16:creationId xmlns:a16="http://schemas.microsoft.com/office/drawing/2014/main" id="{73D76B63-EC9D-4383-93B2-9045A0D04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8768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3" name="Line 28">
            <a:extLst>
              <a:ext uri="{FF2B5EF4-FFF2-40B4-BE49-F238E27FC236}">
                <a16:creationId xmlns:a16="http://schemas.microsoft.com/office/drawing/2014/main" id="{FBEEF9C3-722C-4243-9785-47385159EA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1816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4" name="Line 29">
            <a:extLst>
              <a:ext uri="{FF2B5EF4-FFF2-40B4-BE49-F238E27FC236}">
                <a16:creationId xmlns:a16="http://schemas.microsoft.com/office/drawing/2014/main" id="{4D651F65-F3DE-47F7-BC59-392BDA5C8E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54864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aphicFrame>
        <p:nvGraphicFramePr>
          <p:cNvPr id="21535" name="Object 30">
            <a:extLst>
              <a:ext uri="{FF2B5EF4-FFF2-40B4-BE49-F238E27FC236}">
                <a16:creationId xmlns:a16="http://schemas.microsoft.com/office/drawing/2014/main" id="{6331C67F-3100-4837-99EC-E3A8F0F32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4114800"/>
          <a:ext cx="13779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6" name="Equation" r:id="rId5" imgW="634725" imgH="418918" progId="Equation.3">
                  <p:embed/>
                </p:oleObj>
              </mc:Choice>
              <mc:Fallback>
                <p:oleObj name="Equation" r:id="rId5" imgW="634725" imgH="41891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4114800"/>
                        <a:ext cx="13779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6" name="Object 31">
            <a:extLst>
              <a:ext uri="{FF2B5EF4-FFF2-40B4-BE49-F238E27FC236}">
                <a16:creationId xmlns:a16="http://schemas.microsoft.com/office/drawing/2014/main" id="{7F711702-F9C6-4103-BF32-94995A8EB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5257800"/>
          <a:ext cx="13779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Equation" r:id="rId7" imgW="634725" imgH="418918" progId="Equation.3">
                  <p:embed/>
                </p:oleObj>
              </mc:Choice>
              <mc:Fallback>
                <p:oleObj name="Equation" r:id="rId7" imgW="634725" imgH="418918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5257800"/>
                        <a:ext cx="13779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7" name="Line 32">
            <a:extLst>
              <a:ext uri="{FF2B5EF4-FFF2-40B4-BE49-F238E27FC236}">
                <a16:creationId xmlns:a16="http://schemas.microsoft.com/office/drawing/2014/main" id="{FA7FF7B3-7786-42E6-AEF8-1F10F600B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648200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38" name="Text Box 33">
            <a:extLst>
              <a:ext uri="{FF2B5EF4-FFF2-40B4-BE49-F238E27FC236}">
                <a16:creationId xmlns:a16="http://schemas.microsoft.com/office/drawing/2014/main" id="{94BAB6E0-33B0-484F-BA28-D484CADF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4013" y="2984500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21539" name="Line 34">
            <a:extLst>
              <a:ext uri="{FF2B5EF4-FFF2-40B4-BE49-F238E27FC236}">
                <a16:creationId xmlns:a16="http://schemas.microsoft.com/office/drawing/2014/main" id="{D5BBFA04-27EC-4828-A6F1-955438DEE9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6413" y="3136900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40" name="Line 35">
            <a:extLst>
              <a:ext uri="{FF2B5EF4-FFF2-40B4-BE49-F238E27FC236}">
                <a16:creationId xmlns:a16="http://schemas.microsoft.com/office/drawing/2014/main" id="{FB511068-7B79-468B-A416-D5759776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114800"/>
            <a:ext cx="16002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41" name="Text Box 36">
            <a:extLst>
              <a:ext uri="{FF2B5EF4-FFF2-40B4-BE49-F238E27FC236}">
                <a16:creationId xmlns:a16="http://schemas.microsoft.com/office/drawing/2014/main" id="{A64B4904-FADD-47FB-BE5A-96B908E05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7338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1800">
                <a:ea typeface="新細明體" panose="02020500000000000000" pitchFamily="18" charset="-120"/>
              </a:rPr>
              <a:t>x</a:t>
            </a:r>
            <a:r>
              <a:rPr lang="en-US" altLang="zh-HK" sz="1800" baseline="-25000"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1542" name="Line 37">
            <a:extLst>
              <a:ext uri="{FF2B5EF4-FFF2-40B4-BE49-F238E27FC236}">
                <a16:creationId xmlns:a16="http://schemas.microsoft.com/office/drawing/2014/main" id="{766DC6C6-B7C5-42F7-BE68-3681FA143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8100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43" name="Oval 38">
            <a:extLst>
              <a:ext uri="{FF2B5EF4-FFF2-40B4-BE49-F238E27FC236}">
                <a16:creationId xmlns:a16="http://schemas.microsoft.com/office/drawing/2014/main" id="{670527C4-4022-4123-BA6C-20CE38086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0386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44" name="Text Box 39">
            <a:extLst>
              <a:ext uri="{FF2B5EF4-FFF2-40B4-BE49-F238E27FC236}">
                <a16:creationId xmlns:a16="http://schemas.microsoft.com/office/drawing/2014/main" id="{3B9DD169-AB2D-4577-B812-32DC98AF6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191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 sz="1800">
                <a:ea typeface="新細明體" panose="02020500000000000000" pitchFamily="18" charset="-120"/>
              </a:rPr>
              <a:t>x</a:t>
            </a:r>
            <a:r>
              <a:rPr lang="en-US" altLang="zh-HK" sz="1800" baseline="-25000"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21545" name="Line 40">
            <a:extLst>
              <a:ext uri="{FF2B5EF4-FFF2-40B4-BE49-F238E27FC236}">
                <a16:creationId xmlns:a16="http://schemas.microsoft.com/office/drawing/2014/main" id="{0B8CF3A2-F63B-4750-9FB0-8C6277993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4267200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21546" name="Oval 41">
            <a:extLst>
              <a:ext uri="{FF2B5EF4-FFF2-40B4-BE49-F238E27FC236}">
                <a16:creationId xmlns:a16="http://schemas.microsoft.com/office/drawing/2014/main" id="{C49AD3CA-6272-4919-AF0A-E52881D5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958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47" name="Oval 42">
            <a:extLst>
              <a:ext uri="{FF2B5EF4-FFF2-40B4-BE49-F238E27FC236}">
                <a16:creationId xmlns:a16="http://schemas.microsoft.com/office/drawing/2014/main" id="{6BB75463-CBA4-48DF-95E5-991042AF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8006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48" name="Oval 43">
            <a:extLst>
              <a:ext uri="{FF2B5EF4-FFF2-40B4-BE49-F238E27FC236}">
                <a16:creationId xmlns:a16="http://schemas.microsoft.com/office/drawing/2014/main" id="{4113737F-299E-48A5-B2C6-0F326694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1054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49" name="Oval 44">
            <a:extLst>
              <a:ext uri="{FF2B5EF4-FFF2-40B4-BE49-F238E27FC236}">
                <a16:creationId xmlns:a16="http://schemas.microsoft.com/office/drawing/2014/main" id="{EB60FFA2-E7AF-4303-8F8B-770F79C08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4102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50" name="Oval 45">
            <a:extLst>
              <a:ext uri="{FF2B5EF4-FFF2-40B4-BE49-F238E27FC236}">
                <a16:creationId xmlns:a16="http://schemas.microsoft.com/office/drawing/2014/main" id="{4A46506E-9043-4866-A67B-6663A5A66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6388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1551" name="Oval 46">
            <a:extLst>
              <a:ext uri="{FF2B5EF4-FFF2-40B4-BE49-F238E27FC236}">
                <a16:creationId xmlns:a16="http://schemas.microsoft.com/office/drawing/2014/main" id="{B0678D75-0635-44C3-A78D-FE98D5D48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867400"/>
            <a:ext cx="152400" cy="152400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aphicFrame>
        <p:nvGraphicFramePr>
          <p:cNvPr id="21552" name="Object 47">
            <a:extLst>
              <a:ext uri="{FF2B5EF4-FFF2-40B4-BE49-F238E27FC236}">
                <a16:creationId xmlns:a16="http://schemas.microsoft.com/office/drawing/2014/main" id="{7A09A4C4-2D25-4069-8390-0BD4F73690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25146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Equation" r:id="rId9" imgW="266353" imgH="177569" progId="Equation.3">
                  <p:embed/>
                </p:oleObj>
              </mc:Choice>
              <mc:Fallback>
                <p:oleObj name="Equation" r:id="rId9" imgW="266353" imgH="177569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514600"/>
                        <a:ext cx="533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3" name="Object 48">
            <a:extLst>
              <a:ext uri="{FF2B5EF4-FFF2-40B4-BE49-F238E27FC236}">
                <a16:creationId xmlns:a16="http://schemas.microsoft.com/office/drawing/2014/main" id="{9BF2888B-DABD-4A6E-B416-3A9AA1A61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514600"/>
          <a:ext cx="533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name="Equation" r:id="rId11" imgW="266353" imgH="177569" progId="Equation.3">
                  <p:embed/>
                </p:oleObj>
              </mc:Choice>
              <mc:Fallback>
                <p:oleObj name="Equation" r:id="rId11" imgW="266353" imgH="17756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533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54" name="Object 49">
            <a:extLst>
              <a:ext uri="{FF2B5EF4-FFF2-40B4-BE49-F238E27FC236}">
                <a16:creationId xmlns:a16="http://schemas.microsoft.com/office/drawing/2014/main" id="{766DDD28-A444-4919-AA30-C0AE9D099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2438400"/>
          <a:ext cx="685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Equation" r:id="rId12" imgW="342603" imgH="177646" progId="Equation.3">
                  <p:embed/>
                </p:oleObj>
              </mc:Choice>
              <mc:Fallback>
                <p:oleObj name="Equation" r:id="rId12" imgW="342603" imgH="177646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438400"/>
                        <a:ext cx="685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>
            <a:extLst>
              <a:ext uri="{FF2B5EF4-FFF2-40B4-BE49-F238E27FC236}">
                <a16:creationId xmlns:a16="http://schemas.microsoft.com/office/drawing/2014/main" id="{1F882E71-EDAD-4B6D-9448-6A983DC4B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9D5502-19C0-479F-BB91-289CDE145932}" type="slidenum">
              <a:rPr lang="en-US" altLang="zh-HK" sz="2000"/>
              <a:pPr eaLnBrk="1" hangingPunct="1"/>
              <a:t>2</a:t>
            </a:fld>
            <a:endParaRPr lang="en-US" altLang="zh-HK" sz="20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2B1D35B3-375B-44B6-A7CF-0BD0267D8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Chapter Goals</a:t>
            </a:r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7218629B-E39D-4F11-B14E-A5780CDAC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905000"/>
            <a:ext cx="8763000" cy="44196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buFont typeface="Wingdings" panose="05000000000000000000" pitchFamily="2" charset="2"/>
              <a:buNone/>
            </a:pPr>
            <a:r>
              <a:rPr lang="en-US" altLang="zh-HK" b="1">
                <a:ea typeface="新細明體" panose="02020500000000000000" pitchFamily="18" charset="-120"/>
              </a:rPr>
              <a:t>After completing this chapter, you should understand:</a:t>
            </a:r>
            <a:r>
              <a:rPr lang="en-US" altLang="zh-HK" sz="360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 Point estimate and a confidence interval estimate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 Confidence interval estimate for a single population mean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 Confidence interval estimate for a single population 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 proportion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 Determining the required sample size to estimate a mean  </a:t>
            </a:r>
          </a:p>
          <a:p>
            <a:pPr eaLnBrk="1" hangingPunct="1">
              <a:lnSpc>
                <a:spcPct val="105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 or proportion within a specified margin of error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F666D51E-6EA4-48E5-9771-76DB5B1C6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D055FDD-60FD-423F-BB85-6E5B0ECEB47A}" type="slidenum">
              <a:rPr lang="en-US" altLang="zh-HK" sz="2000"/>
              <a:pPr eaLnBrk="1" hangingPunct="1"/>
              <a:t>20</a:t>
            </a:fld>
            <a:endParaRPr lang="en-US" altLang="zh-HK" sz="20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05B6994-1BF8-458C-8A5C-989BD4E0C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6096000" cy="8382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Example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962BD9E-771A-4A20-8F27-0012889B2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676400"/>
            <a:ext cx="7467600" cy="4114800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A sample of 11 circuits from a large normal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population has a mean resistance of 2.20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ohms.  We know from past testing that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population standard deviation is .35 ohms.  </a:t>
            </a:r>
          </a:p>
          <a:p>
            <a:pPr marL="342900" indent="-342900" defTabSz="914400" eaLnBrk="1" hangingPunct="1">
              <a:lnSpc>
                <a:spcPct val="5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Determine a 95% confidence interval for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the true mean resistance of the population.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0CCF41D8-E9BF-404C-AC23-56EA1E97F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1A82F7-3577-4EFB-A0B9-026D5C63B414}" type="slidenum">
              <a:rPr lang="en-US" altLang="zh-HK" sz="2000"/>
              <a:pPr eaLnBrk="1" hangingPunct="1"/>
              <a:t>21</a:t>
            </a:fld>
            <a:endParaRPr lang="en-US" altLang="zh-HK" sz="20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8420AF06-1DBF-432B-889B-3F2F3DB84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943600"/>
            <a:ext cx="3352800" cy="6096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aphicFrame>
        <p:nvGraphicFramePr>
          <p:cNvPr id="23556" name="Object 3">
            <a:extLst>
              <a:ext uri="{FF2B5EF4-FFF2-40B4-BE49-F238E27FC236}">
                <a16:creationId xmlns:a16="http://schemas.microsoft.com/office/drawing/2014/main" id="{3281564F-5B95-49AE-9D75-CA3CFCD16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038600"/>
          <a:ext cx="3062288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3" imgW="1435100" imgH="1143000" progId="Equation.3">
                  <p:embed/>
                </p:oleObj>
              </mc:Choice>
              <mc:Fallback>
                <p:oleObj name="Equation" r:id="rId3" imgW="1435100" imgH="1143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038600"/>
                        <a:ext cx="3062288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4">
            <a:extLst>
              <a:ext uri="{FF2B5EF4-FFF2-40B4-BE49-F238E27FC236}">
                <a16:creationId xmlns:a16="http://schemas.microsoft.com/office/drawing/2014/main" id="{CB6AC56E-81A8-465C-91FA-C438C0331B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6096000" cy="8382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Example</a:t>
            </a:r>
          </a:p>
        </p:txBody>
      </p:sp>
      <p:sp>
        <p:nvSpPr>
          <p:cNvPr id="23558" name="Rectangle 5">
            <a:extLst>
              <a:ext uri="{FF2B5EF4-FFF2-40B4-BE49-F238E27FC236}">
                <a16:creationId xmlns:a16="http://schemas.microsoft.com/office/drawing/2014/main" id="{8152AD53-F462-4AC9-9BED-4B09398F2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676400"/>
            <a:ext cx="7467600" cy="4038600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A sample of 11 circuits from a large normal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population has a mean resistance of 2.20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ohms.  We know from past testing that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population standard deviation is .35 ohms.</a:t>
            </a:r>
            <a:r>
              <a:rPr lang="en-US" altLang="zh-HK" sz="3200">
                <a:ea typeface="新細明體" panose="02020500000000000000" pitchFamily="18" charset="-120"/>
              </a:rPr>
              <a:t>  </a:t>
            </a:r>
          </a:p>
          <a:p>
            <a:pPr marL="342900" indent="-342900" defTabSz="914400" eaLnBrk="1" hangingPunct="1">
              <a:lnSpc>
                <a:spcPct val="150000"/>
              </a:lnSpc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Solution:</a:t>
            </a:r>
          </a:p>
        </p:txBody>
      </p:sp>
      <p:sp>
        <p:nvSpPr>
          <p:cNvPr id="23559" name="Text Box 6">
            <a:extLst>
              <a:ext uri="{FF2B5EF4-FFF2-40B4-BE49-F238E27FC236}">
                <a16:creationId xmlns:a16="http://schemas.microsoft.com/office/drawing/2014/main" id="{6A7B3E13-BA74-408B-BE06-D152DC41C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9C4C186B-8FA0-4FCF-B254-266274696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6E6C6E5-C3C3-44FF-B3EA-C7FA1AAC3CFD}" type="slidenum">
              <a:rPr lang="en-US" altLang="zh-HK" sz="2000"/>
              <a:pPr eaLnBrk="1" hangingPunct="1"/>
              <a:t>22</a:t>
            </a:fld>
            <a:endParaRPr lang="en-US" altLang="zh-HK" sz="20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F3FBAF1-8E85-412B-B9BA-408D9CFC4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6096000" cy="9144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Interpretation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A0CF34F-548A-40D4-83D2-E952FCB5D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05800" cy="4724400"/>
          </a:xfrm>
        </p:spPr>
        <p:txBody>
          <a:bodyPr/>
          <a:lstStyle/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We are 95% confident that the true mean  </a:t>
            </a:r>
          </a:p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   resistance is between 1.9932  and  2.4068 </a:t>
            </a:r>
          </a:p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   ohms</a:t>
            </a:r>
            <a:r>
              <a:rPr lang="en-US" altLang="zh-HK" sz="3200">
                <a:ea typeface="新細明體" panose="02020500000000000000" pitchFamily="18" charset="-120"/>
              </a:rPr>
              <a:t> </a:t>
            </a:r>
          </a:p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Although the true mean may or may not </a:t>
            </a:r>
          </a:p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be in this interval, </a:t>
            </a: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95% of intervals formed </a:t>
            </a:r>
          </a:p>
          <a:p>
            <a:pPr marL="342900" indent="-342900" defTabSz="914400" eaLnBrk="1" hangingPunct="1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    in this manner</a:t>
            </a:r>
            <a:r>
              <a:rPr lang="en-US" altLang="zh-HK" sz="3200">
                <a:ea typeface="新細明體" panose="02020500000000000000" pitchFamily="18" charset="-120"/>
              </a:rPr>
              <a:t> will contain the true mean</a:t>
            </a:r>
            <a:endParaRPr lang="en-US" altLang="zh-HK" sz="1200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3857FC62-D652-472A-AFE6-615FB146AB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EE08E4F-AB23-4415-AF5D-5D8D40979C6E}" type="slidenum">
              <a:rPr lang="en-US" altLang="zh-HK" sz="2000"/>
              <a:pPr eaLnBrk="1" hangingPunct="1"/>
              <a:t>23</a:t>
            </a:fld>
            <a:endParaRPr lang="en-US" altLang="zh-HK" sz="2000"/>
          </a:p>
        </p:txBody>
      </p:sp>
      <p:sp>
        <p:nvSpPr>
          <p:cNvPr id="25603" name="Freeform 2">
            <a:extLst>
              <a:ext uri="{FF2B5EF4-FFF2-40B4-BE49-F238E27FC236}">
                <a16:creationId xmlns:a16="http://schemas.microsoft.com/office/drawing/2014/main" id="{A2C59C62-237F-4F9A-9D5F-2A08F627EF00}"/>
              </a:ext>
            </a:extLst>
          </p:cNvPr>
          <p:cNvSpPr>
            <a:spLocks/>
          </p:cNvSpPr>
          <p:nvPr/>
        </p:nvSpPr>
        <p:spPr bwMode="auto">
          <a:xfrm>
            <a:off x="2971800" y="4724400"/>
            <a:ext cx="1828800" cy="1179513"/>
          </a:xfrm>
          <a:custGeom>
            <a:avLst/>
            <a:gdLst>
              <a:gd name="T0" fmla="*/ 0 w 1086"/>
              <a:gd name="T1" fmla="*/ 1177925 h 743"/>
              <a:gd name="T2" fmla="*/ 1827116 w 1086"/>
              <a:gd name="T3" fmla="*/ 1177925 h 743"/>
              <a:gd name="T4" fmla="*/ 1827116 w 1086"/>
              <a:gd name="T5" fmla="*/ 0 h 743"/>
              <a:gd name="T6" fmla="*/ 0 w 1086"/>
              <a:gd name="T7" fmla="*/ 0 h 743"/>
              <a:gd name="T8" fmla="*/ 0 w 1086"/>
              <a:gd name="T9" fmla="*/ 1177925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4BE9722E-474A-4897-B900-0AFCCE2E9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Confidence Intervals</a:t>
            </a:r>
          </a:p>
        </p:txBody>
      </p:sp>
      <p:sp>
        <p:nvSpPr>
          <p:cNvPr id="25605" name="Freeform 4">
            <a:extLst>
              <a:ext uri="{FF2B5EF4-FFF2-40B4-BE49-F238E27FC236}">
                <a16:creationId xmlns:a16="http://schemas.microsoft.com/office/drawing/2014/main" id="{11C2EB5B-3CC7-41D6-A789-C72962C11623}"/>
              </a:ext>
            </a:extLst>
          </p:cNvPr>
          <p:cNvSpPr>
            <a:spLocks/>
          </p:cNvSpPr>
          <p:nvPr/>
        </p:nvSpPr>
        <p:spPr bwMode="auto">
          <a:xfrm>
            <a:off x="1914525" y="3135313"/>
            <a:ext cx="1819275" cy="979487"/>
          </a:xfrm>
          <a:custGeom>
            <a:avLst/>
            <a:gdLst>
              <a:gd name="T0" fmla="*/ 0 w 1068"/>
              <a:gd name="T1" fmla="*/ 977204 h 429"/>
              <a:gd name="T2" fmla="*/ 1817572 w 1068"/>
              <a:gd name="T3" fmla="*/ 977204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977204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5606" name="Rectangle 5">
            <a:extLst>
              <a:ext uri="{FF2B5EF4-FFF2-40B4-BE49-F238E27FC236}">
                <a16:creationId xmlns:a16="http://schemas.microsoft.com/office/drawing/2014/main" id="{CF9986B5-BBA6-4705-A3C3-6E1F33DEC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0"/>
            <a:ext cx="18367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25607" name="Freeform 6">
            <a:extLst>
              <a:ext uri="{FF2B5EF4-FFF2-40B4-BE49-F238E27FC236}">
                <a16:creationId xmlns:a16="http://schemas.microsoft.com/office/drawing/2014/main" id="{CD0D51F1-E93E-4305-AB4B-987EBF0C89F4}"/>
              </a:ext>
            </a:extLst>
          </p:cNvPr>
          <p:cNvSpPr>
            <a:spLocks/>
          </p:cNvSpPr>
          <p:nvPr/>
        </p:nvSpPr>
        <p:spPr bwMode="auto">
          <a:xfrm>
            <a:off x="914400" y="4724400"/>
            <a:ext cx="1662113" cy="1179513"/>
          </a:xfrm>
          <a:custGeom>
            <a:avLst/>
            <a:gdLst>
              <a:gd name="T0" fmla="*/ 0 w 1143"/>
              <a:gd name="T1" fmla="*/ 1177925 h 743"/>
              <a:gd name="T2" fmla="*/ 1660659 w 1143"/>
              <a:gd name="T3" fmla="*/ 1177925 h 743"/>
              <a:gd name="T4" fmla="*/ 1660659 w 1143"/>
              <a:gd name="T5" fmla="*/ 0 h 743"/>
              <a:gd name="T6" fmla="*/ 0 w 1143"/>
              <a:gd name="T7" fmla="*/ 0 h 743"/>
              <a:gd name="T8" fmla="*/ 0 w 1143"/>
              <a:gd name="T9" fmla="*/ 1177925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3" h="743">
                <a:moveTo>
                  <a:pt x="0" y="742"/>
                </a:moveTo>
                <a:lnTo>
                  <a:pt x="1142" y="742"/>
                </a:lnTo>
                <a:lnTo>
                  <a:pt x="1142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5608" name="Rectangle 7">
            <a:extLst>
              <a:ext uri="{FF2B5EF4-FFF2-40B4-BE49-F238E27FC236}">
                <a16:creationId xmlns:a16="http://schemas.microsoft.com/office/drawing/2014/main" id="{F27A89D9-4652-47BB-A6EA-4BEA77D49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162550"/>
            <a:ext cx="1927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/>
              <a:t>σ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Unknown</a:t>
            </a:r>
          </a:p>
        </p:txBody>
      </p:sp>
      <p:sp>
        <p:nvSpPr>
          <p:cNvPr id="25609" name="Freeform 8">
            <a:extLst>
              <a:ext uri="{FF2B5EF4-FFF2-40B4-BE49-F238E27FC236}">
                <a16:creationId xmlns:a16="http://schemas.microsoft.com/office/drawing/2014/main" id="{72AE26A3-1E00-4F2E-83A9-54DF0B59675A}"/>
              </a:ext>
            </a:extLst>
          </p:cNvPr>
          <p:cNvSpPr>
            <a:spLocks/>
          </p:cNvSpPr>
          <p:nvPr/>
        </p:nvSpPr>
        <p:spPr bwMode="auto">
          <a:xfrm>
            <a:off x="3657600" y="1676400"/>
            <a:ext cx="1981200" cy="1006475"/>
          </a:xfrm>
          <a:custGeom>
            <a:avLst/>
            <a:gdLst>
              <a:gd name="T0" fmla="*/ 0 w 1115"/>
              <a:gd name="T1" fmla="*/ 1004517 h 514"/>
              <a:gd name="T2" fmla="*/ 1979423 w 1115"/>
              <a:gd name="T3" fmla="*/ 1004517 h 514"/>
              <a:gd name="T4" fmla="*/ 1979423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5610" name="Rectangle 9">
            <a:extLst>
              <a:ext uri="{FF2B5EF4-FFF2-40B4-BE49-F238E27FC236}">
                <a16:creationId xmlns:a16="http://schemas.microsoft.com/office/drawing/2014/main" id="{9CAD02CB-B05E-4DCF-AB20-086E1C4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52600"/>
            <a:ext cx="1839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Confidence</a:t>
            </a:r>
          </a:p>
        </p:txBody>
      </p:sp>
      <p:sp>
        <p:nvSpPr>
          <p:cNvPr id="25611" name="Rectangle 10">
            <a:extLst>
              <a:ext uri="{FF2B5EF4-FFF2-40B4-BE49-F238E27FC236}">
                <a16:creationId xmlns:a16="http://schemas.microsoft.com/office/drawing/2014/main" id="{19BC8405-5967-486E-9940-6302B6979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116138"/>
            <a:ext cx="14351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Intervals</a:t>
            </a:r>
          </a:p>
        </p:txBody>
      </p:sp>
      <p:sp>
        <p:nvSpPr>
          <p:cNvPr id="25612" name="Freeform 11">
            <a:extLst>
              <a:ext uri="{FF2B5EF4-FFF2-40B4-BE49-F238E27FC236}">
                <a16:creationId xmlns:a16="http://schemas.microsoft.com/office/drawing/2014/main" id="{61B32752-E8D0-45FC-B2FE-742A9E251C9E}"/>
              </a:ext>
            </a:extLst>
          </p:cNvPr>
          <p:cNvSpPr>
            <a:spLocks/>
          </p:cNvSpPr>
          <p:nvPr/>
        </p:nvSpPr>
        <p:spPr bwMode="auto">
          <a:xfrm>
            <a:off x="6172200" y="3124200"/>
            <a:ext cx="2057400" cy="1066800"/>
          </a:xfrm>
          <a:custGeom>
            <a:avLst/>
            <a:gdLst>
              <a:gd name="T0" fmla="*/ 0 w 1241"/>
              <a:gd name="T1" fmla="*/ 1064353 h 436"/>
              <a:gd name="T2" fmla="*/ 2055742 w 1241"/>
              <a:gd name="T3" fmla="*/ 1064353 h 436"/>
              <a:gd name="T4" fmla="*/ 2055742 w 1241"/>
              <a:gd name="T5" fmla="*/ 0 h 436"/>
              <a:gd name="T6" fmla="*/ 0 w 1241"/>
              <a:gd name="T7" fmla="*/ 0 h 436"/>
              <a:gd name="T8" fmla="*/ 0 w 1241"/>
              <a:gd name="T9" fmla="*/ 1064353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25613" name="Rectangle 12">
            <a:extLst>
              <a:ext uri="{FF2B5EF4-FFF2-40B4-BE49-F238E27FC236}">
                <a16:creationId xmlns:a16="http://schemas.microsoft.com/office/drawing/2014/main" id="{000C528C-5F32-498E-BE6D-629A4A4F5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3257550"/>
            <a:ext cx="1865312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25614" name="Rectangle 13">
            <a:extLst>
              <a:ext uri="{FF2B5EF4-FFF2-40B4-BE49-F238E27FC236}">
                <a16:creationId xmlns:a16="http://schemas.microsoft.com/office/drawing/2014/main" id="{E8D8CE38-B2E0-4919-B6CD-D43021B7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62550"/>
            <a:ext cx="1571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>
                <a:cs typeface="Arial" panose="020B0604020202020204" pitchFamily="34" charset="0"/>
              </a:rPr>
              <a:t>σ</a:t>
            </a:r>
            <a:r>
              <a:rPr lang="en-US" altLang="zh-HK" b="1"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Known</a:t>
            </a:r>
          </a:p>
        </p:txBody>
      </p:sp>
      <p:sp>
        <p:nvSpPr>
          <p:cNvPr id="25615" name="Rectangle 14">
            <a:extLst>
              <a:ext uri="{FF2B5EF4-FFF2-40B4-BE49-F238E27FC236}">
                <a16:creationId xmlns:a16="http://schemas.microsoft.com/office/drawing/2014/main" id="{64B7163A-5065-4E3F-89D4-C5996C2E6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8797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5616" name="Line 15">
            <a:extLst>
              <a:ext uri="{FF2B5EF4-FFF2-40B4-BE49-F238E27FC236}">
                <a16:creationId xmlns:a16="http://schemas.microsoft.com/office/drawing/2014/main" id="{28DC5EE1-DF20-4453-AE5F-05B4B5D41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17" name="Line 16">
            <a:extLst>
              <a:ext uri="{FF2B5EF4-FFF2-40B4-BE49-F238E27FC236}">
                <a16:creationId xmlns:a16="http://schemas.microsoft.com/office/drawing/2014/main" id="{68765B38-BBCB-4210-B6E8-99C7607378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18" name="Line 17">
            <a:extLst>
              <a:ext uri="{FF2B5EF4-FFF2-40B4-BE49-F238E27FC236}">
                <a16:creationId xmlns:a16="http://schemas.microsoft.com/office/drawing/2014/main" id="{2998EC9F-81ED-48E5-AD8F-C9C33CE76D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19" name="Line 18">
            <a:extLst>
              <a:ext uri="{FF2B5EF4-FFF2-40B4-BE49-F238E27FC236}">
                <a16:creationId xmlns:a16="http://schemas.microsoft.com/office/drawing/2014/main" id="{F4C65259-9A80-402B-B00B-62C51EB39F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20" name="Line 19">
            <a:extLst>
              <a:ext uri="{FF2B5EF4-FFF2-40B4-BE49-F238E27FC236}">
                <a16:creationId xmlns:a16="http://schemas.microsoft.com/office/drawing/2014/main" id="{56B4CFCB-AF91-49A8-A1C8-D1D060679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114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21" name="Line 20">
            <a:extLst>
              <a:ext uri="{FF2B5EF4-FFF2-40B4-BE49-F238E27FC236}">
                <a16:creationId xmlns:a16="http://schemas.microsoft.com/office/drawing/2014/main" id="{C58A60DB-5317-46C6-9095-C3936D2F86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22" name="Line 21">
            <a:extLst>
              <a:ext uri="{FF2B5EF4-FFF2-40B4-BE49-F238E27FC236}">
                <a16:creationId xmlns:a16="http://schemas.microsoft.com/office/drawing/2014/main" id="{8249F2D1-6DE5-4925-BF4C-E4069E306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25623" name="Line 22">
            <a:extLst>
              <a:ext uri="{FF2B5EF4-FFF2-40B4-BE49-F238E27FC236}">
                <a16:creationId xmlns:a16="http://schemas.microsoft.com/office/drawing/2014/main" id="{DB59F011-D92A-4203-A2DC-F8D1CF32C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82077AD0-9A15-49CD-9CA3-687E4866C8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825043-9735-4CC3-8379-5827C4530794}" type="slidenum">
              <a:rPr lang="en-US" altLang="zh-HK" sz="2000"/>
              <a:pPr eaLnBrk="1" hangingPunct="1"/>
              <a:t>24</a:t>
            </a:fld>
            <a:endParaRPr lang="en-US" altLang="zh-HK" sz="20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1E9C4E17-9188-4267-857B-327E5B502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01000" cy="4953000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zh-HK">
                <a:ea typeface="新細明體" panose="02020500000000000000" pitchFamily="18" charset="-120"/>
              </a:rPr>
              <a:t> If the population standard deviation  </a:t>
            </a:r>
            <a:r>
              <a:rPr lang="el-GR" altLang="zh-HK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 is </a:t>
            </a:r>
            <a:endParaRPr lang="en-US" altLang="zh-HK" sz="1800">
              <a:ea typeface="新細明體" panose="02020500000000000000" pitchFamily="18" charset="-120"/>
              <a:sym typeface="Symbol" panose="05050102010706020507" pitchFamily="18" charset="2"/>
            </a:endParaRP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   unknown, we can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substitute the sample 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    standard deviation, S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This introduces extra uncertainty, since  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    S  is variable from sample to sample</a:t>
            </a:r>
          </a:p>
          <a:p>
            <a:pPr eaLnBrk="1" hangingPunct="1">
              <a:spcBef>
                <a:spcPct val="60000"/>
              </a:spcBef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So we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use the t distribution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instead of the </a:t>
            </a:r>
          </a:p>
          <a:p>
            <a:pPr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   normal distribution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62BC15B-0520-4D6A-9A23-79094278C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</a:t>
            </a:r>
            <a:r>
              <a:rPr lang="el-GR" altLang="zh-HK">
                <a:cs typeface="Arial" panose="020B0604020202020204" pitchFamily="34" charset="0"/>
              </a:rPr>
              <a:t>μ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(</a:t>
            </a:r>
            <a:r>
              <a:rPr lang="el-GR" altLang="zh-HK">
                <a:cs typeface="Arial" panose="020B0604020202020204" pitchFamily="34" charset="0"/>
              </a:rPr>
              <a:t>σ</a:t>
            </a:r>
            <a:r>
              <a:rPr lang="en-US" altLang="zh-HK">
                <a:ea typeface="新細明體" panose="02020500000000000000" pitchFamily="18" charset="-120"/>
              </a:rPr>
              <a:t> Unknown)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0546F329-46CD-4565-8E94-0EFFBE4C8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1860C0-85B1-4F42-A2DD-CC3C021E731B}" type="slidenum">
              <a:rPr lang="en-US" altLang="zh-HK" sz="2000"/>
              <a:pPr eaLnBrk="1" hangingPunct="1"/>
              <a:t>25</a:t>
            </a:fld>
            <a:endParaRPr lang="en-US" altLang="zh-HK" sz="20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D3725DF2-7C4D-4620-A6D5-B35F14921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315200" cy="4532313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Assumptions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Population standard deviation is unknown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Population is normally distributed</a:t>
            </a:r>
          </a:p>
          <a:p>
            <a:pPr lvl="1" eaLnBrk="1" hangingPunct="1"/>
            <a:r>
              <a:rPr lang="en-US" altLang="zh-HK">
                <a:ea typeface="新細明體" panose="02020500000000000000" pitchFamily="18" charset="-120"/>
              </a:rPr>
              <a:t> If population is not normal, use large sample</a:t>
            </a:r>
          </a:p>
          <a:p>
            <a:pPr eaLnBrk="1" hangingPunct="1"/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 Use Student’s t Distribution</a:t>
            </a: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Confidence Interval Estimate: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HK" sz="1800">
                <a:ea typeface="新細明體" panose="02020500000000000000" pitchFamily="18" charset="-120"/>
              </a:rPr>
              <a:t>	(where t is the critical value of the t distribution with n-1 d.f. and an area of </a:t>
            </a:r>
            <a:r>
              <a:rPr lang="el-GR" altLang="zh-HK" sz="1800">
                <a:cs typeface="Arial" panose="020B0604020202020204" pitchFamily="34" charset="0"/>
              </a:rPr>
              <a:t>α</a:t>
            </a:r>
            <a:r>
              <a:rPr lang="en-US" altLang="zh-HK" sz="1800">
                <a:ea typeface="新細明體" panose="02020500000000000000" pitchFamily="18" charset="-120"/>
                <a:cs typeface="Arial" panose="020B0604020202020204" pitchFamily="34" charset="0"/>
              </a:rPr>
              <a:t>/2 in each tail</a:t>
            </a:r>
            <a:r>
              <a:rPr lang="en-US" altLang="zh-HK" sz="1800">
                <a:ea typeface="新細明體" panose="02020500000000000000" pitchFamily="18" charset="-120"/>
              </a:rPr>
              <a:t>) 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35249041-4B9B-4DBA-8CD2-24BCE2B30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793038" cy="1143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</a:t>
            </a:r>
            <a:r>
              <a:rPr lang="el-GR" altLang="zh-HK">
                <a:cs typeface="Arial" panose="020B0604020202020204" pitchFamily="34" charset="0"/>
              </a:rPr>
              <a:t>μ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(</a:t>
            </a:r>
            <a:r>
              <a:rPr lang="el-GR" altLang="zh-HK">
                <a:cs typeface="Arial" panose="020B0604020202020204" pitchFamily="34" charset="0"/>
              </a:rPr>
              <a:t>σ</a:t>
            </a:r>
            <a:r>
              <a:rPr lang="en-US" altLang="zh-HK">
                <a:ea typeface="新細明體" panose="02020500000000000000" pitchFamily="18" charset="-120"/>
              </a:rPr>
              <a:t> Unknown) </a:t>
            </a:r>
          </a:p>
        </p:txBody>
      </p:sp>
      <p:graphicFrame>
        <p:nvGraphicFramePr>
          <p:cNvPr id="27653" name="Object 4">
            <a:extLst>
              <a:ext uri="{FF2B5EF4-FFF2-40B4-BE49-F238E27FC236}">
                <a16:creationId xmlns:a16="http://schemas.microsoft.com/office/drawing/2014/main" id="{95DE1439-081F-4265-9F9E-E796044F6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572000"/>
          <a:ext cx="24384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3" imgW="723586" imgH="418918" progId="Equation.3">
                  <p:embed/>
                </p:oleObj>
              </mc:Choice>
              <mc:Fallback>
                <p:oleObj name="Equation" r:id="rId3" imgW="723586" imgH="4189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572000"/>
                        <a:ext cx="2438400" cy="141287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5">
            <a:extLst>
              <a:ext uri="{FF2B5EF4-FFF2-40B4-BE49-F238E27FC236}">
                <a16:creationId xmlns:a16="http://schemas.microsoft.com/office/drawing/2014/main" id="{89DB37E7-5A6F-49CC-BA3E-0B3DF3A31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B4B19E30-311A-48D1-9592-D9F6240D9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8C0B1EA-05EB-4E06-89FF-19E1209CD180}" type="slidenum">
              <a:rPr lang="en-US" altLang="zh-HK" sz="2000"/>
              <a:pPr eaLnBrk="1" hangingPunct="1"/>
              <a:t>26</a:t>
            </a:fld>
            <a:endParaRPr lang="en-US" altLang="zh-HK" sz="20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657476C-8749-4AF6-87A4-B3535822C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343400"/>
            <a:ext cx="2209800" cy="685800"/>
          </a:xfrm>
          <a:prstGeom prst="rect">
            <a:avLst/>
          </a:prstGeom>
          <a:solidFill>
            <a:srgbClr val="FDE0B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586FF2AB-9E63-4AE0-8241-9D3EA79A3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Student’s t Distribution</a:t>
            </a:r>
          </a:p>
        </p:txBody>
      </p:sp>
      <p:sp>
        <p:nvSpPr>
          <p:cNvPr id="28677" name="Text Box 4">
            <a:extLst>
              <a:ext uri="{FF2B5EF4-FFF2-40B4-BE49-F238E27FC236}">
                <a16:creationId xmlns:a16="http://schemas.microsoft.com/office/drawing/2014/main" id="{3AF22C86-7A9E-48E7-A0E4-1D81CFED0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4874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8678" name="Rectangle 5">
            <a:extLst>
              <a:ext uri="{FF2B5EF4-FFF2-40B4-BE49-F238E27FC236}">
                <a16:creationId xmlns:a16="http://schemas.microsoft.com/office/drawing/2014/main" id="{7F61BB3E-D13C-4A91-852E-CE5B68291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8077200" cy="3124200"/>
          </a:xfrm>
          <a:noFill/>
        </p:spPr>
        <p:txBody>
          <a:bodyPr/>
          <a:lstStyle/>
          <a:p>
            <a:pPr marL="342900" indent="-342900" defTabSz="914400" eaLnBrk="1" hangingPunct="1">
              <a:spcBef>
                <a:spcPct val="40000"/>
              </a:spcBef>
            </a:pPr>
            <a:r>
              <a:rPr lang="en-US" altLang="zh-HK" sz="2700">
                <a:ea typeface="新細明體" panose="02020500000000000000" pitchFamily="18" charset="-120"/>
              </a:rPr>
              <a:t> The t is a family of distributions</a:t>
            </a:r>
          </a:p>
          <a:p>
            <a:pPr marL="342900" indent="-342900" defTabSz="914400" eaLnBrk="1" hangingPunct="1">
              <a:spcBef>
                <a:spcPct val="40000"/>
              </a:spcBef>
            </a:pPr>
            <a:r>
              <a:rPr lang="en-US" altLang="zh-HK" sz="2700">
                <a:ea typeface="新細明體" panose="02020500000000000000" pitchFamily="18" charset="-120"/>
              </a:rPr>
              <a:t> The t value depends on </a:t>
            </a:r>
            <a:r>
              <a:rPr lang="en-US" altLang="zh-HK" sz="2700">
                <a:solidFill>
                  <a:schemeClr val="folHlink"/>
                </a:solidFill>
                <a:ea typeface="新細明體" panose="02020500000000000000" pitchFamily="18" charset="-120"/>
              </a:rPr>
              <a:t>degrees of  </a:t>
            </a:r>
          </a:p>
          <a:p>
            <a:pPr marL="342900" indent="-342900" defTabSz="914400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2700">
                <a:solidFill>
                  <a:schemeClr val="folHlink"/>
                </a:solidFill>
                <a:ea typeface="新細明體" panose="02020500000000000000" pitchFamily="18" charset="-120"/>
              </a:rPr>
              <a:t>     freedom (d.f.)</a:t>
            </a:r>
          </a:p>
          <a:p>
            <a:pPr marL="742950" lvl="1" indent="-285750" defTabSz="914400" eaLnBrk="1" hangingPunct="1">
              <a:spcBef>
                <a:spcPct val="40000"/>
              </a:spcBef>
            </a:pPr>
            <a:r>
              <a:rPr lang="en-US" altLang="zh-HK" sz="2100">
                <a:ea typeface="新細明體" panose="02020500000000000000" pitchFamily="18" charset="-120"/>
              </a:rPr>
              <a:t> Number of observations that are free to vary after </a:t>
            </a:r>
          </a:p>
          <a:p>
            <a:pPr marL="742950" lvl="1" indent="-285750" defTabSz="914400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2100">
                <a:ea typeface="新細明體" panose="02020500000000000000" pitchFamily="18" charset="-120"/>
              </a:rPr>
              <a:t>     sample mean has been calculated</a:t>
            </a:r>
            <a:endParaRPr lang="en-US" altLang="zh-HK" sz="2100">
              <a:solidFill>
                <a:schemeClr val="folHlink"/>
              </a:solidFill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				d.f. = n - 1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>
            <a:extLst>
              <a:ext uri="{FF2B5EF4-FFF2-40B4-BE49-F238E27FC236}">
                <a16:creationId xmlns:a16="http://schemas.microsoft.com/office/drawing/2014/main" id="{99F01C03-3C4B-4CA3-9D0C-4AC7D8DFCC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EBF652-7661-41CD-9946-F2F984289AB2}" type="slidenum">
              <a:rPr lang="en-US" altLang="zh-HK" sz="2000"/>
              <a:pPr eaLnBrk="1" hangingPunct="1"/>
              <a:t>27</a:t>
            </a:fld>
            <a:endParaRPr lang="en-US" altLang="zh-HK" sz="20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B3E70838-D8C9-490C-A12B-F5B60E53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581400"/>
            <a:ext cx="4038600" cy="1571625"/>
          </a:xfrm>
          <a:prstGeom prst="rect">
            <a:avLst/>
          </a:prstGeom>
          <a:solidFill>
            <a:srgbClr val="C7DAF7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If the mean of these three values is 8.0, </a:t>
            </a: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then X</a:t>
            </a:r>
            <a:r>
              <a:rPr lang="en-US" altLang="zh-HK" baseline="-25000">
                <a:ea typeface="新細明體" panose="02020500000000000000" pitchFamily="18" charset="-120"/>
              </a:rPr>
              <a:t>3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must be 9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(i.e., X</a:t>
            </a:r>
            <a:r>
              <a:rPr lang="en-US" altLang="zh-HK" baseline="-25000">
                <a:ea typeface="新細明體" panose="02020500000000000000" pitchFamily="18" charset="-120"/>
              </a:rPr>
              <a:t>3</a:t>
            </a:r>
            <a:r>
              <a:rPr lang="en-US" altLang="zh-HK">
                <a:ea typeface="新細明體" panose="02020500000000000000" pitchFamily="18" charset="-120"/>
              </a:rPr>
              <a:t> is not free to vary)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221B69B-EBAC-4130-80CF-6180DD4D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352800"/>
            <a:ext cx="1752600" cy="1447800"/>
          </a:xfrm>
          <a:prstGeom prst="rect">
            <a:avLst/>
          </a:prstGeom>
          <a:solidFill>
            <a:srgbClr val="C7DAF7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9701" name="Rectangle 4">
            <a:extLst>
              <a:ext uri="{FF2B5EF4-FFF2-40B4-BE49-F238E27FC236}">
                <a16:creationId xmlns:a16="http://schemas.microsoft.com/office/drawing/2014/main" id="{42208955-19E5-4DE2-80FF-A7DE47170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590800"/>
            <a:ext cx="7086600" cy="4572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9702" name="Rectangle 5">
            <a:extLst>
              <a:ext uri="{FF2B5EF4-FFF2-40B4-BE49-F238E27FC236}">
                <a16:creationId xmlns:a16="http://schemas.microsoft.com/office/drawing/2014/main" id="{7D1875E1-5C9C-4C87-B1D8-1EF82923E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Degrees of Freedom (df)</a:t>
            </a:r>
          </a:p>
        </p:txBody>
      </p:sp>
      <p:sp>
        <p:nvSpPr>
          <p:cNvPr id="29703" name="Rectangle 6">
            <a:extLst>
              <a:ext uri="{FF2B5EF4-FFF2-40B4-BE49-F238E27FC236}">
                <a16:creationId xmlns:a16="http://schemas.microsoft.com/office/drawing/2014/main" id="{E6C990FF-4DE6-4774-B115-091F8D9E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257800"/>
            <a:ext cx="73914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Here, n = 3, so degrees of freedom  = </a:t>
            </a:r>
            <a:r>
              <a:rPr lang="en-US" altLang="zh-HK" sz="2000" i="1">
                <a:ea typeface="新細明體" panose="02020500000000000000" pitchFamily="18" charset="-120"/>
              </a:rPr>
              <a:t>n</a:t>
            </a:r>
            <a:r>
              <a:rPr lang="en-US" altLang="zh-HK" sz="2000">
                <a:ea typeface="新細明體" panose="02020500000000000000" pitchFamily="18" charset="-120"/>
              </a:rPr>
              <a:t> –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  <a:r>
              <a:rPr lang="en-US" altLang="zh-HK" sz="2000">
                <a:ea typeface="新細明體" panose="02020500000000000000" pitchFamily="18" charset="-120"/>
              </a:rPr>
              <a:t>1 = 3 – 1 = 2</a:t>
            </a:r>
          </a:p>
          <a:p>
            <a:pPr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(2 values can be any numbers, but the third is not free to vary for a given mean)</a:t>
            </a:r>
          </a:p>
        </p:txBody>
      </p:sp>
      <p:sp>
        <p:nvSpPr>
          <p:cNvPr id="29704" name="Text Box 7">
            <a:extLst>
              <a:ext uri="{FF2B5EF4-FFF2-40B4-BE49-F238E27FC236}">
                <a16:creationId xmlns:a16="http://schemas.microsoft.com/office/drawing/2014/main" id="{4EAC69DC-9FFF-4899-934D-5E80F26BE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052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HK" altLang="zh-HK"/>
          </a:p>
        </p:txBody>
      </p:sp>
      <p:sp>
        <p:nvSpPr>
          <p:cNvPr id="29705" name="AutoShape 8">
            <a:extLst>
              <a:ext uri="{FF2B5EF4-FFF2-40B4-BE49-F238E27FC236}">
                <a16:creationId xmlns:a16="http://schemas.microsoft.com/office/drawing/2014/main" id="{502197A0-BD33-430A-9DFC-58740ABAB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3434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hlink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29706" name="Rectangle 9">
            <a:extLst>
              <a:ext uri="{FF2B5EF4-FFF2-40B4-BE49-F238E27FC236}">
                <a16:creationId xmlns:a16="http://schemas.microsoft.com/office/drawing/2014/main" id="{FBA8B350-6397-4232-B9A5-193ACD32D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33538"/>
            <a:ext cx="8077200" cy="3776662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Idea:</a:t>
            </a:r>
            <a:r>
              <a:rPr lang="en-US" altLang="zh-HK">
                <a:ea typeface="新細明體" panose="02020500000000000000" pitchFamily="18" charset="-120"/>
              </a:rPr>
              <a:t> Number of observations that are free to vary</a:t>
            </a:r>
          </a:p>
          <a:p>
            <a:pPr lvl="1"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		    after sample mean has been calculated</a:t>
            </a:r>
          </a:p>
          <a:p>
            <a:pPr lvl="1" eaLnBrk="1" hangingPunct="1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en-US" altLang="zh-HK" b="1">
                <a:solidFill>
                  <a:schemeClr val="folHlink"/>
                </a:solidFill>
                <a:ea typeface="新細明體" panose="02020500000000000000" pitchFamily="18" charset="-120"/>
              </a:rPr>
              <a:t>Example: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 </a:t>
            </a:r>
            <a:r>
              <a:rPr lang="en-US" altLang="zh-HK">
                <a:ea typeface="新細明體" panose="02020500000000000000" pitchFamily="18" charset="-120"/>
              </a:rPr>
              <a:t>Suppose the mean of 3 numbers is 8.0</a:t>
            </a:r>
          </a:p>
          <a:p>
            <a:pPr lvl="2" eaLnBrk="1" hangingPunct="1"/>
            <a:endParaRPr lang="en-US" altLang="zh-HK" sz="1400">
              <a:ea typeface="新細明體" panose="02020500000000000000" pitchFamily="18" charset="-12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HK" sz="1400">
              <a:ea typeface="新細明體" panose="02020500000000000000" pitchFamily="18" charset="-120"/>
            </a:endParaRP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Let X</a:t>
            </a:r>
            <a:r>
              <a:rPr lang="en-US" altLang="zh-HK" baseline="-25000">
                <a:ea typeface="新細明體" panose="02020500000000000000" pitchFamily="18" charset="-120"/>
              </a:rPr>
              <a:t>1</a:t>
            </a:r>
            <a:r>
              <a:rPr lang="en-US" altLang="zh-HK">
                <a:ea typeface="新細明體" panose="02020500000000000000" pitchFamily="18" charset="-120"/>
              </a:rPr>
              <a:t> = 7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	Let X</a:t>
            </a:r>
            <a:r>
              <a:rPr lang="en-US" altLang="zh-HK" baseline="-25000">
                <a:ea typeface="新細明體" panose="02020500000000000000" pitchFamily="18" charset="-120"/>
              </a:rPr>
              <a:t>2</a:t>
            </a:r>
            <a:r>
              <a:rPr lang="en-US" altLang="zh-HK">
                <a:ea typeface="新細明體" panose="02020500000000000000" pitchFamily="18" charset="-120"/>
              </a:rPr>
              <a:t> = 8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	What is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 </a:t>
            </a:r>
            <a:r>
              <a:rPr lang="en-US" altLang="zh-HK" b="1">
                <a:solidFill>
                  <a:schemeClr val="folHlink"/>
                </a:solidFill>
                <a:ea typeface="新細明體" panose="02020500000000000000" pitchFamily="18" charset="-120"/>
              </a:rPr>
              <a:t>X</a:t>
            </a:r>
            <a:r>
              <a:rPr lang="en-US" altLang="zh-HK" b="1" baseline="-25000">
                <a:solidFill>
                  <a:schemeClr val="folHlink"/>
                </a:solidFill>
                <a:ea typeface="新細明體" panose="02020500000000000000" pitchFamily="18" charset="-120"/>
              </a:rPr>
              <a:t>3</a:t>
            </a:r>
            <a:r>
              <a:rPr lang="en-US" altLang="zh-HK">
                <a:ea typeface="新細明體" panose="02020500000000000000" pitchFamily="18" charset="-120"/>
              </a:rPr>
              <a:t>?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AAAE664C-1BA5-4765-BC51-3E894E555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4070A4-33E2-4761-9318-84E63DB9B0A2}" type="slidenum">
              <a:rPr lang="en-US" altLang="zh-HK" sz="2000"/>
              <a:pPr eaLnBrk="1" hangingPunct="1"/>
              <a:t>28</a:t>
            </a:fld>
            <a:endParaRPr lang="en-US" altLang="zh-HK" sz="2000"/>
          </a:p>
        </p:txBody>
      </p:sp>
      <p:sp>
        <p:nvSpPr>
          <p:cNvPr id="30723" name="Line 2">
            <a:extLst>
              <a:ext uri="{FF2B5EF4-FFF2-40B4-BE49-F238E27FC236}">
                <a16:creationId xmlns:a16="http://schemas.microsoft.com/office/drawing/2014/main" id="{898BCCDC-4C1A-4831-9340-E533319C1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029200"/>
            <a:ext cx="1025525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24" name="Line 3">
            <a:extLst>
              <a:ext uri="{FF2B5EF4-FFF2-40B4-BE49-F238E27FC236}">
                <a16:creationId xmlns:a16="http://schemas.microsoft.com/office/drawing/2014/main" id="{CC17482A-B024-4024-B9FC-B2FD0B404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029200"/>
            <a:ext cx="574675" cy="665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25" name="Rectangle 4">
            <a:extLst>
              <a:ext uri="{FF2B5EF4-FFF2-40B4-BE49-F238E27FC236}">
                <a16:creationId xmlns:a16="http://schemas.microsoft.com/office/drawing/2014/main" id="{0A1D50E1-8B04-4F84-AB12-8CCAE810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Student’s t Distribution</a:t>
            </a:r>
          </a:p>
        </p:txBody>
      </p:sp>
      <p:sp>
        <p:nvSpPr>
          <p:cNvPr id="30726" name="Freeform 5">
            <a:extLst>
              <a:ext uri="{FF2B5EF4-FFF2-40B4-BE49-F238E27FC236}">
                <a16:creationId xmlns:a16="http://schemas.microsoft.com/office/drawing/2014/main" id="{1B8FB00A-0AB1-4590-9CCC-3995F19768A2}"/>
              </a:ext>
            </a:extLst>
          </p:cNvPr>
          <p:cNvSpPr>
            <a:spLocks/>
          </p:cNvSpPr>
          <p:nvPr/>
        </p:nvSpPr>
        <p:spPr bwMode="auto">
          <a:xfrm>
            <a:off x="4511675" y="4699000"/>
            <a:ext cx="3014663" cy="1209675"/>
          </a:xfrm>
          <a:custGeom>
            <a:avLst/>
            <a:gdLst>
              <a:gd name="T0" fmla="*/ 3013075 w 1899"/>
              <a:gd name="T1" fmla="*/ 1208088 h 762"/>
              <a:gd name="T2" fmla="*/ 2698750 w 1899"/>
              <a:gd name="T3" fmla="*/ 1195388 h 762"/>
              <a:gd name="T4" fmla="*/ 2538413 w 1899"/>
              <a:gd name="T5" fmla="*/ 1181100 h 762"/>
              <a:gd name="T6" fmla="*/ 2381250 w 1899"/>
              <a:gd name="T7" fmla="*/ 1162050 h 762"/>
              <a:gd name="T8" fmla="*/ 2222500 w 1899"/>
              <a:gd name="T9" fmla="*/ 1131888 h 762"/>
              <a:gd name="T10" fmla="*/ 2062163 w 1899"/>
              <a:gd name="T11" fmla="*/ 1095375 h 762"/>
              <a:gd name="T12" fmla="*/ 1905000 w 1899"/>
              <a:gd name="T13" fmla="*/ 1046163 h 762"/>
              <a:gd name="T14" fmla="*/ 1587500 w 1899"/>
              <a:gd name="T15" fmla="*/ 906463 h 762"/>
              <a:gd name="T16" fmla="*/ 1268413 w 1899"/>
              <a:gd name="T17" fmla="*/ 708025 h 762"/>
              <a:gd name="T18" fmla="*/ 950913 w 1899"/>
              <a:gd name="T19" fmla="*/ 473075 h 762"/>
              <a:gd name="T20" fmla="*/ 793750 w 1899"/>
              <a:gd name="T21" fmla="*/ 350838 h 762"/>
              <a:gd name="T22" fmla="*/ 636588 w 1899"/>
              <a:gd name="T23" fmla="*/ 239713 h 762"/>
              <a:gd name="T24" fmla="*/ 474663 w 1899"/>
              <a:gd name="T25" fmla="*/ 141288 h 762"/>
              <a:gd name="T26" fmla="*/ 317500 w 1899"/>
              <a:gd name="T27" fmla="*/ 65088 h 762"/>
              <a:gd name="T28" fmla="*/ 157163 w 1899"/>
              <a:gd name="T29" fmla="*/ 15875 h 762"/>
              <a:gd name="T30" fmla="*/ 0 w 1899"/>
              <a:gd name="T31" fmla="*/ 0 h 7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899" h="762">
                <a:moveTo>
                  <a:pt x="1898" y="761"/>
                </a:moveTo>
                <a:lnTo>
                  <a:pt x="1700" y="753"/>
                </a:lnTo>
                <a:lnTo>
                  <a:pt x="1599" y="744"/>
                </a:lnTo>
                <a:lnTo>
                  <a:pt x="1500" y="732"/>
                </a:lnTo>
                <a:lnTo>
                  <a:pt x="1400" y="713"/>
                </a:lnTo>
                <a:lnTo>
                  <a:pt x="1299" y="690"/>
                </a:lnTo>
                <a:lnTo>
                  <a:pt x="1200" y="659"/>
                </a:lnTo>
                <a:lnTo>
                  <a:pt x="1000" y="571"/>
                </a:lnTo>
                <a:lnTo>
                  <a:pt x="799" y="446"/>
                </a:lnTo>
                <a:lnTo>
                  <a:pt x="599" y="298"/>
                </a:lnTo>
                <a:lnTo>
                  <a:pt x="500" y="221"/>
                </a:lnTo>
                <a:lnTo>
                  <a:pt x="401" y="151"/>
                </a:lnTo>
                <a:lnTo>
                  <a:pt x="299" y="89"/>
                </a:lnTo>
                <a:lnTo>
                  <a:pt x="200" y="41"/>
                </a:lnTo>
                <a:lnTo>
                  <a:pt x="99" y="1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27" name="Freeform 6">
            <a:extLst>
              <a:ext uri="{FF2B5EF4-FFF2-40B4-BE49-F238E27FC236}">
                <a16:creationId xmlns:a16="http://schemas.microsoft.com/office/drawing/2014/main" id="{97D4E767-57EA-4BE7-8DD4-CFC98D526BEB}"/>
              </a:ext>
            </a:extLst>
          </p:cNvPr>
          <p:cNvSpPr>
            <a:spLocks/>
          </p:cNvSpPr>
          <p:nvPr/>
        </p:nvSpPr>
        <p:spPr bwMode="auto">
          <a:xfrm>
            <a:off x="1497013" y="4699000"/>
            <a:ext cx="3016250" cy="1209675"/>
          </a:xfrm>
          <a:custGeom>
            <a:avLst/>
            <a:gdLst>
              <a:gd name="T0" fmla="*/ 0 w 1900"/>
              <a:gd name="T1" fmla="*/ 1208088 h 762"/>
              <a:gd name="T2" fmla="*/ 319088 w 1900"/>
              <a:gd name="T3" fmla="*/ 1195388 h 762"/>
              <a:gd name="T4" fmla="*/ 476250 w 1900"/>
              <a:gd name="T5" fmla="*/ 1181100 h 762"/>
              <a:gd name="T6" fmla="*/ 633413 w 1900"/>
              <a:gd name="T7" fmla="*/ 1162050 h 762"/>
              <a:gd name="T8" fmla="*/ 793750 w 1900"/>
              <a:gd name="T9" fmla="*/ 1131888 h 762"/>
              <a:gd name="T10" fmla="*/ 950913 w 1900"/>
              <a:gd name="T11" fmla="*/ 1095375 h 762"/>
              <a:gd name="T12" fmla="*/ 1112838 w 1900"/>
              <a:gd name="T13" fmla="*/ 1046163 h 762"/>
              <a:gd name="T14" fmla="*/ 1427163 w 1900"/>
              <a:gd name="T15" fmla="*/ 906463 h 762"/>
              <a:gd name="T16" fmla="*/ 1744663 w 1900"/>
              <a:gd name="T17" fmla="*/ 708025 h 762"/>
              <a:gd name="T18" fmla="*/ 2063750 w 1900"/>
              <a:gd name="T19" fmla="*/ 473075 h 762"/>
              <a:gd name="T20" fmla="*/ 2220913 w 1900"/>
              <a:gd name="T21" fmla="*/ 350838 h 762"/>
              <a:gd name="T22" fmla="*/ 2381250 w 1900"/>
              <a:gd name="T23" fmla="*/ 239713 h 762"/>
              <a:gd name="T24" fmla="*/ 2538413 w 1900"/>
              <a:gd name="T25" fmla="*/ 141288 h 762"/>
              <a:gd name="T26" fmla="*/ 2695575 w 1900"/>
              <a:gd name="T27" fmla="*/ 65088 h 762"/>
              <a:gd name="T28" fmla="*/ 2857500 w 1900"/>
              <a:gd name="T29" fmla="*/ 15875 h 762"/>
              <a:gd name="T30" fmla="*/ 3014663 w 1900"/>
              <a:gd name="T31" fmla="*/ 0 h 7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900" h="762">
                <a:moveTo>
                  <a:pt x="0" y="761"/>
                </a:moveTo>
                <a:lnTo>
                  <a:pt x="201" y="753"/>
                </a:lnTo>
                <a:lnTo>
                  <a:pt x="300" y="744"/>
                </a:lnTo>
                <a:lnTo>
                  <a:pt x="399" y="732"/>
                </a:lnTo>
                <a:lnTo>
                  <a:pt x="500" y="713"/>
                </a:lnTo>
                <a:lnTo>
                  <a:pt x="599" y="690"/>
                </a:lnTo>
                <a:lnTo>
                  <a:pt x="701" y="659"/>
                </a:lnTo>
                <a:lnTo>
                  <a:pt x="899" y="571"/>
                </a:lnTo>
                <a:lnTo>
                  <a:pt x="1099" y="446"/>
                </a:lnTo>
                <a:lnTo>
                  <a:pt x="1300" y="298"/>
                </a:lnTo>
                <a:lnTo>
                  <a:pt x="1399" y="221"/>
                </a:lnTo>
                <a:lnTo>
                  <a:pt x="1500" y="151"/>
                </a:lnTo>
                <a:lnTo>
                  <a:pt x="1599" y="89"/>
                </a:lnTo>
                <a:lnTo>
                  <a:pt x="1698" y="41"/>
                </a:lnTo>
                <a:lnTo>
                  <a:pt x="1800" y="10"/>
                </a:lnTo>
                <a:lnTo>
                  <a:pt x="1899" y="0"/>
                </a:lnTo>
              </a:path>
            </a:pathLst>
          </a:custGeom>
          <a:noFill/>
          <a:ln w="508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28" name="Freeform 7">
            <a:extLst>
              <a:ext uri="{FF2B5EF4-FFF2-40B4-BE49-F238E27FC236}">
                <a16:creationId xmlns:a16="http://schemas.microsoft.com/office/drawing/2014/main" id="{787BD57D-893C-46E1-827E-CEBB2911014E}"/>
              </a:ext>
            </a:extLst>
          </p:cNvPr>
          <p:cNvSpPr>
            <a:spLocks/>
          </p:cNvSpPr>
          <p:nvPr/>
        </p:nvSpPr>
        <p:spPr bwMode="auto">
          <a:xfrm>
            <a:off x="4511675" y="4087813"/>
            <a:ext cx="2041525" cy="1820862"/>
          </a:xfrm>
          <a:custGeom>
            <a:avLst/>
            <a:gdLst>
              <a:gd name="T0" fmla="*/ 2039938 w 1286"/>
              <a:gd name="T1" fmla="*/ 1819275 h 1147"/>
              <a:gd name="T2" fmla="*/ 1825625 w 1286"/>
              <a:gd name="T3" fmla="*/ 1795462 h 1147"/>
              <a:gd name="T4" fmla="*/ 1717675 w 1286"/>
              <a:gd name="T5" fmla="*/ 1776412 h 1147"/>
              <a:gd name="T6" fmla="*/ 1609725 w 1286"/>
              <a:gd name="T7" fmla="*/ 1746250 h 1147"/>
              <a:gd name="T8" fmla="*/ 1501775 w 1286"/>
              <a:gd name="T9" fmla="*/ 1706562 h 1147"/>
              <a:gd name="T10" fmla="*/ 1397000 w 1286"/>
              <a:gd name="T11" fmla="*/ 1647825 h 1147"/>
              <a:gd name="T12" fmla="*/ 1289050 w 1286"/>
              <a:gd name="T13" fmla="*/ 1576387 h 1147"/>
              <a:gd name="T14" fmla="*/ 1071563 w 1286"/>
              <a:gd name="T15" fmla="*/ 1362075 h 1147"/>
              <a:gd name="T16" fmla="*/ 858838 w 1286"/>
              <a:gd name="T17" fmla="*/ 1066800 h 1147"/>
              <a:gd name="T18" fmla="*/ 646113 w 1286"/>
              <a:gd name="T19" fmla="*/ 709612 h 1147"/>
              <a:gd name="T20" fmla="*/ 538163 w 1286"/>
              <a:gd name="T21" fmla="*/ 528637 h 1147"/>
              <a:gd name="T22" fmla="*/ 428625 w 1286"/>
              <a:gd name="T23" fmla="*/ 357187 h 1147"/>
              <a:gd name="T24" fmla="*/ 320675 w 1286"/>
              <a:gd name="T25" fmla="*/ 209550 h 1147"/>
              <a:gd name="T26" fmla="*/ 215900 w 1286"/>
              <a:gd name="T27" fmla="*/ 95250 h 1147"/>
              <a:gd name="T28" fmla="*/ 107950 w 1286"/>
              <a:gd name="T29" fmla="*/ 22225 h 1147"/>
              <a:gd name="T30" fmla="*/ 0 w 1286"/>
              <a:gd name="T31" fmla="*/ 0 h 114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86" h="1147">
                <a:moveTo>
                  <a:pt x="1285" y="1146"/>
                </a:moveTo>
                <a:lnTo>
                  <a:pt x="1150" y="1131"/>
                </a:lnTo>
                <a:lnTo>
                  <a:pt x="1082" y="1119"/>
                </a:lnTo>
                <a:lnTo>
                  <a:pt x="1014" y="1100"/>
                </a:lnTo>
                <a:lnTo>
                  <a:pt x="946" y="1075"/>
                </a:lnTo>
                <a:lnTo>
                  <a:pt x="880" y="1038"/>
                </a:lnTo>
                <a:lnTo>
                  <a:pt x="812" y="993"/>
                </a:lnTo>
                <a:lnTo>
                  <a:pt x="675" y="858"/>
                </a:lnTo>
                <a:lnTo>
                  <a:pt x="541" y="672"/>
                </a:lnTo>
                <a:lnTo>
                  <a:pt x="407" y="447"/>
                </a:lnTo>
                <a:lnTo>
                  <a:pt x="339" y="333"/>
                </a:lnTo>
                <a:lnTo>
                  <a:pt x="270" y="225"/>
                </a:lnTo>
                <a:lnTo>
                  <a:pt x="202" y="132"/>
                </a:lnTo>
                <a:lnTo>
                  <a:pt x="136" y="60"/>
                </a:lnTo>
                <a:lnTo>
                  <a:pt x="68" y="14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29" name="Freeform 8">
            <a:extLst>
              <a:ext uri="{FF2B5EF4-FFF2-40B4-BE49-F238E27FC236}">
                <a16:creationId xmlns:a16="http://schemas.microsoft.com/office/drawing/2014/main" id="{BA2CC81E-68C5-431E-B31B-6DD5351155F5}"/>
              </a:ext>
            </a:extLst>
          </p:cNvPr>
          <p:cNvSpPr>
            <a:spLocks/>
          </p:cNvSpPr>
          <p:nvPr/>
        </p:nvSpPr>
        <p:spPr bwMode="auto">
          <a:xfrm>
            <a:off x="2471738" y="4087813"/>
            <a:ext cx="2041525" cy="1820862"/>
          </a:xfrm>
          <a:custGeom>
            <a:avLst/>
            <a:gdLst>
              <a:gd name="T0" fmla="*/ 0 w 1286"/>
              <a:gd name="T1" fmla="*/ 1819275 h 1147"/>
              <a:gd name="T2" fmla="*/ 215900 w 1286"/>
              <a:gd name="T3" fmla="*/ 1795462 h 1147"/>
              <a:gd name="T4" fmla="*/ 323850 w 1286"/>
              <a:gd name="T5" fmla="*/ 1776412 h 1147"/>
              <a:gd name="T6" fmla="*/ 428625 w 1286"/>
              <a:gd name="T7" fmla="*/ 1746250 h 1147"/>
              <a:gd name="T8" fmla="*/ 538163 w 1286"/>
              <a:gd name="T9" fmla="*/ 1706562 h 1147"/>
              <a:gd name="T10" fmla="*/ 646113 w 1286"/>
              <a:gd name="T11" fmla="*/ 1647825 h 1147"/>
              <a:gd name="T12" fmla="*/ 750888 w 1286"/>
              <a:gd name="T13" fmla="*/ 1576387 h 1147"/>
              <a:gd name="T14" fmla="*/ 966788 w 1286"/>
              <a:gd name="T15" fmla="*/ 1362075 h 1147"/>
              <a:gd name="T16" fmla="*/ 1179513 w 1286"/>
              <a:gd name="T17" fmla="*/ 1066800 h 1147"/>
              <a:gd name="T18" fmla="*/ 1397000 w 1286"/>
              <a:gd name="T19" fmla="*/ 709612 h 1147"/>
              <a:gd name="T20" fmla="*/ 1501775 w 1286"/>
              <a:gd name="T21" fmla="*/ 528637 h 1147"/>
              <a:gd name="T22" fmla="*/ 1609725 w 1286"/>
              <a:gd name="T23" fmla="*/ 357187 h 1147"/>
              <a:gd name="T24" fmla="*/ 1717675 w 1286"/>
              <a:gd name="T25" fmla="*/ 209550 h 1147"/>
              <a:gd name="T26" fmla="*/ 1825625 w 1286"/>
              <a:gd name="T27" fmla="*/ 95250 h 1147"/>
              <a:gd name="T28" fmla="*/ 1931988 w 1286"/>
              <a:gd name="T29" fmla="*/ 22225 h 1147"/>
              <a:gd name="T30" fmla="*/ 2039938 w 1286"/>
              <a:gd name="T31" fmla="*/ 0 h 114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286" h="1147">
                <a:moveTo>
                  <a:pt x="0" y="1146"/>
                </a:moveTo>
                <a:lnTo>
                  <a:pt x="136" y="1131"/>
                </a:lnTo>
                <a:lnTo>
                  <a:pt x="204" y="1119"/>
                </a:lnTo>
                <a:lnTo>
                  <a:pt x="270" y="1100"/>
                </a:lnTo>
                <a:lnTo>
                  <a:pt x="339" y="1075"/>
                </a:lnTo>
                <a:lnTo>
                  <a:pt x="407" y="1038"/>
                </a:lnTo>
                <a:lnTo>
                  <a:pt x="473" y="993"/>
                </a:lnTo>
                <a:lnTo>
                  <a:pt x="609" y="858"/>
                </a:lnTo>
                <a:lnTo>
                  <a:pt x="743" y="672"/>
                </a:lnTo>
                <a:lnTo>
                  <a:pt x="880" y="447"/>
                </a:lnTo>
                <a:lnTo>
                  <a:pt x="946" y="333"/>
                </a:lnTo>
                <a:lnTo>
                  <a:pt x="1014" y="225"/>
                </a:lnTo>
                <a:lnTo>
                  <a:pt x="1082" y="132"/>
                </a:lnTo>
                <a:lnTo>
                  <a:pt x="1150" y="60"/>
                </a:lnTo>
                <a:lnTo>
                  <a:pt x="1217" y="14"/>
                </a:lnTo>
                <a:lnTo>
                  <a:pt x="1285" y="0"/>
                </a:lnTo>
              </a:path>
            </a:pathLst>
          </a:custGeom>
          <a:noFill/>
          <a:ln w="50800" cap="rnd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30" name="Rectangle 9">
            <a:extLst>
              <a:ext uri="{FF2B5EF4-FFF2-40B4-BE49-F238E27FC236}">
                <a16:creationId xmlns:a16="http://schemas.microsoft.com/office/drawing/2014/main" id="{A33B0CAD-AA12-4293-83C0-DB3032C13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1300" y="5783263"/>
            <a:ext cx="29368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3200">
                <a:ea typeface="新細明體" panose="02020500000000000000" pitchFamily="18" charset="-120"/>
              </a:rPr>
              <a:t>t</a:t>
            </a:r>
          </a:p>
        </p:txBody>
      </p:sp>
      <p:sp>
        <p:nvSpPr>
          <p:cNvPr id="30731" name="Line 10">
            <a:extLst>
              <a:ext uri="{FF2B5EF4-FFF2-40B4-BE49-F238E27FC236}">
                <a16:creationId xmlns:a16="http://schemas.microsoft.com/office/drawing/2014/main" id="{758982A8-884E-4340-8083-509605D98D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429000"/>
            <a:ext cx="0" cy="25908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2" name="Freeform 11">
            <a:extLst>
              <a:ext uri="{FF2B5EF4-FFF2-40B4-BE49-F238E27FC236}">
                <a16:creationId xmlns:a16="http://schemas.microsoft.com/office/drawing/2014/main" id="{2C12D961-459A-412E-BC0E-E9C0734D341D}"/>
              </a:ext>
            </a:extLst>
          </p:cNvPr>
          <p:cNvSpPr>
            <a:spLocks/>
          </p:cNvSpPr>
          <p:nvPr/>
        </p:nvSpPr>
        <p:spPr bwMode="auto">
          <a:xfrm>
            <a:off x="4511675" y="3381375"/>
            <a:ext cx="1365250" cy="2527300"/>
          </a:xfrm>
          <a:custGeom>
            <a:avLst/>
            <a:gdLst>
              <a:gd name="T0" fmla="*/ 1363663 w 860"/>
              <a:gd name="T1" fmla="*/ 2525713 h 1592"/>
              <a:gd name="T2" fmla="*/ 1222375 w 860"/>
              <a:gd name="T3" fmla="*/ 2495550 h 1592"/>
              <a:gd name="T4" fmla="*/ 1150938 w 860"/>
              <a:gd name="T5" fmla="*/ 2466975 h 1592"/>
              <a:gd name="T6" fmla="*/ 1077913 w 860"/>
              <a:gd name="T7" fmla="*/ 2427288 h 1592"/>
              <a:gd name="T8" fmla="*/ 1006475 w 860"/>
              <a:gd name="T9" fmla="*/ 2368550 h 1592"/>
              <a:gd name="T10" fmla="*/ 935038 w 860"/>
              <a:gd name="T11" fmla="*/ 2289175 h 1592"/>
              <a:gd name="T12" fmla="*/ 862013 w 860"/>
              <a:gd name="T13" fmla="*/ 2187575 h 1592"/>
              <a:gd name="T14" fmla="*/ 717550 w 860"/>
              <a:gd name="T15" fmla="*/ 1892300 h 1592"/>
              <a:gd name="T16" fmla="*/ 573088 w 860"/>
              <a:gd name="T17" fmla="*/ 1481138 h 1592"/>
              <a:gd name="T18" fmla="*/ 431800 w 860"/>
              <a:gd name="T19" fmla="*/ 985838 h 1592"/>
              <a:gd name="T20" fmla="*/ 360363 w 860"/>
              <a:gd name="T21" fmla="*/ 733425 h 1592"/>
              <a:gd name="T22" fmla="*/ 288925 w 860"/>
              <a:gd name="T23" fmla="*/ 496888 h 1592"/>
              <a:gd name="T24" fmla="*/ 215900 w 860"/>
              <a:gd name="T25" fmla="*/ 292100 h 1592"/>
              <a:gd name="T26" fmla="*/ 144463 w 860"/>
              <a:gd name="T27" fmla="*/ 134938 h 1592"/>
              <a:gd name="T28" fmla="*/ 71438 w 860"/>
              <a:gd name="T29" fmla="*/ 33338 h 1592"/>
              <a:gd name="T30" fmla="*/ 0 w 860"/>
              <a:gd name="T31" fmla="*/ 0 h 15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860" h="1592">
                <a:moveTo>
                  <a:pt x="859" y="1591"/>
                </a:moveTo>
                <a:lnTo>
                  <a:pt x="770" y="1572"/>
                </a:lnTo>
                <a:lnTo>
                  <a:pt x="725" y="1554"/>
                </a:lnTo>
                <a:lnTo>
                  <a:pt x="679" y="1529"/>
                </a:lnTo>
                <a:lnTo>
                  <a:pt x="634" y="1492"/>
                </a:lnTo>
                <a:lnTo>
                  <a:pt x="589" y="1442"/>
                </a:lnTo>
                <a:lnTo>
                  <a:pt x="543" y="1378"/>
                </a:lnTo>
                <a:lnTo>
                  <a:pt x="452" y="1192"/>
                </a:lnTo>
                <a:lnTo>
                  <a:pt x="361" y="933"/>
                </a:lnTo>
                <a:lnTo>
                  <a:pt x="272" y="621"/>
                </a:lnTo>
                <a:lnTo>
                  <a:pt x="227" y="462"/>
                </a:lnTo>
                <a:lnTo>
                  <a:pt x="182" y="313"/>
                </a:lnTo>
                <a:lnTo>
                  <a:pt x="136" y="184"/>
                </a:lnTo>
                <a:lnTo>
                  <a:pt x="91" y="85"/>
                </a:lnTo>
                <a:lnTo>
                  <a:pt x="45" y="21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33" name="Freeform 12">
            <a:extLst>
              <a:ext uri="{FF2B5EF4-FFF2-40B4-BE49-F238E27FC236}">
                <a16:creationId xmlns:a16="http://schemas.microsoft.com/office/drawing/2014/main" id="{85DF4108-C369-4200-A209-51A50A8E2D90}"/>
              </a:ext>
            </a:extLst>
          </p:cNvPr>
          <p:cNvSpPr>
            <a:spLocks/>
          </p:cNvSpPr>
          <p:nvPr/>
        </p:nvSpPr>
        <p:spPr bwMode="auto">
          <a:xfrm>
            <a:off x="3146425" y="3381375"/>
            <a:ext cx="1366838" cy="2527300"/>
          </a:xfrm>
          <a:custGeom>
            <a:avLst/>
            <a:gdLst>
              <a:gd name="T0" fmla="*/ 0 w 861"/>
              <a:gd name="T1" fmla="*/ 2525713 h 1592"/>
              <a:gd name="T2" fmla="*/ 144463 w 861"/>
              <a:gd name="T3" fmla="*/ 2495550 h 1592"/>
              <a:gd name="T4" fmla="*/ 217488 w 861"/>
              <a:gd name="T5" fmla="*/ 2466975 h 1592"/>
              <a:gd name="T6" fmla="*/ 288925 w 861"/>
              <a:gd name="T7" fmla="*/ 2427288 h 1592"/>
              <a:gd name="T8" fmla="*/ 358775 w 861"/>
              <a:gd name="T9" fmla="*/ 2368550 h 1592"/>
              <a:gd name="T10" fmla="*/ 430213 w 861"/>
              <a:gd name="T11" fmla="*/ 2289175 h 1592"/>
              <a:gd name="T12" fmla="*/ 501650 w 861"/>
              <a:gd name="T13" fmla="*/ 2187575 h 1592"/>
              <a:gd name="T14" fmla="*/ 646113 w 861"/>
              <a:gd name="T15" fmla="*/ 1892300 h 1592"/>
              <a:gd name="T16" fmla="*/ 790575 w 861"/>
              <a:gd name="T17" fmla="*/ 1481138 h 1592"/>
              <a:gd name="T18" fmla="*/ 935038 w 861"/>
              <a:gd name="T19" fmla="*/ 985838 h 1592"/>
              <a:gd name="T20" fmla="*/ 1008063 w 861"/>
              <a:gd name="T21" fmla="*/ 733425 h 1592"/>
              <a:gd name="T22" fmla="*/ 1079500 w 861"/>
              <a:gd name="T23" fmla="*/ 496888 h 1592"/>
              <a:gd name="T24" fmla="*/ 1147763 w 861"/>
              <a:gd name="T25" fmla="*/ 292100 h 1592"/>
              <a:gd name="T26" fmla="*/ 1220788 w 861"/>
              <a:gd name="T27" fmla="*/ 134938 h 1592"/>
              <a:gd name="T28" fmla="*/ 1292225 w 861"/>
              <a:gd name="T29" fmla="*/ 33338 h 1592"/>
              <a:gd name="T30" fmla="*/ 1365250 w 861"/>
              <a:gd name="T31" fmla="*/ 0 h 15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861" h="1592">
                <a:moveTo>
                  <a:pt x="0" y="1591"/>
                </a:moveTo>
                <a:lnTo>
                  <a:pt x="91" y="1572"/>
                </a:lnTo>
                <a:lnTo>
                  <a:pt x="137" y="1554"/>
                </a:lnTo>
                <a:lnTo>
                  <a:pt x="182" y="1529"/>
                </a:lnTo>
                <a:lnTo>
                  <a:pt x="226" y="1492"/>
                </a:lnTo>
                <a:lnTo>
                  <a:pt x="271" y="1442"/>
                </a:lnTo>
                <a:lnTo>
                  <a:pt x="316" y="1378"/>
                </a:lnTo>
                <a:lnTo>
                  <a:pt x="407" y="1192"/>
                </a:lnTo>
                <a:lnTo>
                  <a:pt x="498" y="933"/>
                </a:lnTo>
                <a:lnTo>
                  <a:pt x="589" y="621"/>
                </a:lnTo>
                <a:lnTo>
                  <a:pt x="635" y="462"/>
                </a:lnTo>
                <a:lnTo>
                  <a:pt x="680" y="313"/>
                </a:lnTo>
                <a:lnTo>
                  <a:pt x="723" y="184"/>
                </a:lnTo>
                <a:lnTo>
                  <a:pt x="769" y="85"/>
                </a:lnTo>
                <a:lnTo>
                  <a:pt x="814" y="21"/>
                </a:lnTo>
                <a:lnTo>
                  <a:pt x="860" y="0"/>
                </a:lnTo>
              </a:path>
            </a:pathLst>
          </a:custGeom>
          <a:noFill/>
          <a:ln w="508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0734" name="Line 13">
            <a:extLst>
              <a:ext uri="{FF2B5EF4-FFF2-40B4-BE49-F238E27FC236}">
                <a16:creationId xmlns:a16="http://schemas.microsoft.com/office/drawing/2014/main" id="{89CE36BC-0395-42B7-ABEA-643AD86F2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5" name="Line 14">
            <a:extLst>
              <a:ext uri="{FF2B5EF4-FFF2-40B4-BE49-F238E27FC236}">
                <a16:creationId xmlns:a16="http://schemas.microsoft.com/office/drawing/2014/main" id="{2535DAC0-4312-4379-9866-F14463407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9300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6" name="Line 15">
            <a:extLst>
              <a:ext uri="{FF2B5EF4-FFF2-40B4-BE49-F238E27FC236}">
                <a16:creationId xmlns:a16="http://schemas.microsoft.com/office/drawing/2014/main" id="{D5A71C64-3596-4C34-A8F3-8E89C65C4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0013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7" name="Line 16">
            <a:extLst>
              <a:ext uri="{FF2B5EF4-FFF2-40B4-BE49-F238E27FC236}">
                <a16:creationId xmlns:a16="http://schemas.microsoft.com/office/drawing/2014/main" id="{18F8F536-9B3C-43BD-A91B-ABED0E581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3900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8" name="Line 17">
            <a:extLst>
              <a:ext uri="{FF2B5EF4-FFF2-40B4-BE49-F238E27FC236}">
                <a16:creationId xmlns:a16="http://schemas.microsoft.com/office/drawing/2014/main" id="{241BA5D3-9543-4DC4-AB36-211151309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7788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39" name="Line 18">
            <a:extLst>
              <a:ext uri="{FF2B5EF4-FFF2-40B4-BE49-F238E27FC236}">
                <a16:creationId xmlns:a16="http://schemas.microsoft.com/office/drawing/2014/main" id="{4B585CCA-0E39-4E79-A263-19D0BF5BA4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0" name="Line 19">
            <a:extLst>
              <a:ext uri="{FF2B5EF4-FFF2-40B4-BE49-F238E27FC236}">
                <a16:creationId xmlns:a16="http://schemas.microsoft.com/office/drawing/2014/main" id="{4C3CA8F9-703A-4890-874B-B615C0F27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563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1" name="Line 20">
            <a:extLst>
              <a:ext uri="{FF2B5EF4-FFF2-40B4-BE49-F238E27FC236}">
                <a16:creationId xmlns:a16="http://schemas.microsoft.com/office/drawing/2014/main" id="{1481DF6A-86BC-4E9B-A849-33A008DBAC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9450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2" name="Line 21">
            <a:extLst>
              <a:ext uri="{FF2B5EF4-FFF2-40B4-BE49-F238E27FC236}">
                <a16:creationId xmlns:a16="http://schemas.microsoft.com/office/drawing/2014/main" id="{34B7577F-1433-4BF0-A716-AD373F960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3338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3" name="Line 22">
            <a:extLst>
              <a:ext uri="{FF2B5EF4-FFF2-40B4-BE49-F238E27FC236}">
                <a16:creationId xmlns:a16="http://schemas.microsoft.com/office/drawing/2014/main" id="{17EA0794-ADFB-4345-8364-7AC8A1321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7225" y="5924550"/>
            <a:ext cx="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4" name="Rectangle 23">
            <a:extLst>
              <a:ext uri="{FF2B5EF4-FFF2-40B4-BE49-F238E27FC236}">
                <a16:creationId xmlns:a16="http://schemas.microsoft.com/office/drawing/2014/main" id="{CB85C348-10CC-46FD-B608-6096C5DA2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943600"/>
            <a:ext cx="7969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0745" name="Line 24">
            <a:extLst>
              <a:ext uri="{FF2B5EF4-FFF2-40B4-BE49-F238E27FC236}">
                <a16:creationId xmlns:a16="http://schemas.microsoft.com/office/drawing/2014/main" id="{B29463D3-649F-41D8-8271-8093AACE79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78525" y="4800600"/>
            <a:ext cx="6858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6" name="Rectangle 25">
            <a:extLst>
              <a:ext uri="{FF2B5EF4-FFF2-40B4-BE49-F238E27FC236}">
                <a16:creationId xmlns:a16="http://schemas.microsoft.com/office/drawing/2014/main" id="{475DAD2E-AEDE-4653-A2B5-F2D4E442E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419600"/>
            <a:ext cx="1787525" cy="406400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 i="1">
                <a:ea typeface="新細明體" panose="02020500000000000000" pitchFamily="18" charset="-120"/>
              </a:rPr>
              <a:t>t  </a:t>
            </a:r>
            <a:r>
              <a:rPr lang="en-US" altLang="zh-HK" sz="2000">
                <a:ea typeface="新細明體" panose="02020500000000000000" pitchFamily="18" charset="-120"/>
              </a:rPr>
              <a:t>(</a:t>
            </a:r>
            <a:r>
              <a:rPr lang="en-US" altLang="zh-HK" sz="2000" i="1">
                <a:ea typeface="新細明體" panose="02020500000000000000" pitchFamily="18" charset="-120"/>
              </a:rPr>
              <a:t>df</a:t>
            </a:r>
            <a:r>
              <a:rPr lang="en-US" altLang="zh-HK" sz="2000">
                <a:ea typeface="新細明體" panose="02020500000000000000" pitchFamily="18" charset="-120"/>
              </a:rPr>
              <a:t> = 5)</a:t>
            </a:r>
          </a:p>
        </p:txBody>
      </p:sp>
      <p:sp>
        <p:nvSpPr>
          <p:cNvPr id="30747" name="Line 26">
            <a:extLst>
              <a:ext uri="{FF2B5EF4-FFF2-40B4-BE49-F238E27FC236}">
                <a16:creationId xmlns:a16="http://schemas.microsoft.com/office/drawing/2014/main" id="{87EB8153-8C0F-445B-9BBF-12C9524656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0325" y="4038600"/>
            <a:ext cx="9271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48" name="Rectangle 27">
            <a:extLst>
              <a:ext uri="{FF2B5EF4-FFF2-40B4-BE49-F238E27FC236}">
                <a16:creationId xmlns:a16="http://schemas.microsoft.com/office/drawing/2014/main" id="{4D7C9B55-1D88-4326-91DF-D408578C1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657600"/>
            <a:ext cx="1787525" cy="406400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 </a:t>
            </a:r>
            <a:r>
              <a:rPr lang="en-US" altLang="zh-HK" sz="2000" i="1">
                <a:ea typeface="新細明體" panose="02020500000000000000" pitchFamily="18" charset="-120"/>
              </a:rPr>
              <a:t>t  </a:t>
            </a:r>
            <a:r>
              <a:rPr lang="en-US" altLang="zh-HK" sz="2000">
                <a:ea typeface="新細明體" panose="02020500000000000000" pitchFamily="18" charset="-120"/>
              </a:rPr>
              <a:t>(</a:t>
            </a:r>
            <a:r>
              <a:rPr lang="en-US" altLang="zh-HK" sz="2000" i="1">
                <a:ea typeface="新細明體" panose="02020500000000000000" pitchFamily="18" charset="-120"/>
              </a:rPr>
              <a:t>df</a:t>
            </a:r>
            <a:r>
              <a:rPr lang="en-US" altLang="zh-HK" sz="2000">
                <a:ea typeface="新細明體" panose="02020500000000000000" pitchFamily="18" charset="-120"/>
              </a:rPr>
              <a:t> = 13)</a:t>
            </a:r>
          </a:p>
        </p:txBody>
      </p:sp>
      <p:sp>
        <p:nvSpPr>
          <p:cNvPr id="30749" name="Rectangle 28">
            <a:extLst>
              <a:ext uri="{FF2B5EF4-FFF2-40B4-BE49-F238E27FC236}">
                <a16:creationId xmlns:a16="http://schemas.microsoft.com/office/drawing/2014/main" id="{D7F07E78-1AED-41C5-9237-233A72814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62400"/>
            <a:ext cx="3276600" cy="10795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t-distributions are bell-shaped and symmetric, but have ‘fatter’ tails than the normal</a:t>
            </a:r>
          </a:p>
        </p:txBody>
      </p:sp>
      <p:sp>
        <p:nvSpPr>
          <p:cNvPr id="30750" name="Line 29">
            <a:extLst>
              <a:ext uri="{FF2B5EF4-FFF2-40B4-BE49-F238E27FC236}">
                <a16:creationId xmlns:a16="http://schemas.microsoft.com/office/drawing/2014/main" id="{7A6AF766-174E-4C0A-B945-95C62D8F0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1125" y="2895600"/>
            <a:ext cx="4572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51" name="Rectangle 30">
            <a:extLst>
              <a:ext uri="{FF2B5EF4-FFF2-40B4-BE49-F238E27FC236}">
                <a16:creationId xmlns:a16="http://schemas.microsoft.com/office/drawing/2014/main" id="{981D03B2-BD01-4075-AD1F-2E6A3A51C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514600"/>
            <a:ext cx="1787525" cy="955675"/>
          </a:xfrm>
          <a:prstGeom prst="rect">
            <a:avLst/>
          </a:prstGeom>
          <a:solidFill>
            <a:srgbClr val="FFE98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Standard Normal</a:t>
            </a:r>
          </a:p>
          <a:p>
            <a:pPr algn="ctr">
              <a:lnSpc>
                <a:spcPct val="30000"/>
              </a:lnSpc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(t with df = </a:t>
            </a:r>
            <a:r>
              <a:rPr lang="en-US" altLang="zh-HK" sz="2000">
                <a:ea typeface="新細明體" panose="02020500000000000000" pitchFamily="18" charset="-120"/>
                <a:sym typeface="Symbol" panose="05050102010706020507" pitchFamily="18" charset="2"/>
              </a:rPr>
              <a:t>)</a:t>
            </a:r>
          </a:p>
        </p:txBody>
      </p:sp>
      <p:sp>
        <p:nvSpPr>
          <p:cNvPr id="30752" name="Line 31">
            <a:extLst>
              <a:ext uri="{FF2B5EF4-FFF2-40B4-BE49-F238E27FC236}">
                <a16:creationId xmlns:a16="http://schemas.microsoft.com/office/drawing/2014/main" id="{F0971A2C-AD2D-414D-AD11-9A93C5D15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6019800"/>
            <a:ext cx="640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0753" name="Text Box 32">
            <a:extLst>
              <a:ext uri="{FF2B5EF4-FFF2-40B4-BE49-F238E27FC236}">
                <a16:creationId xmlns:a16="http://schemas.microsoft.com/office/drawing/2014/main" id="{A372B10C-7F05-4DD2-BB88-2FD992D18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4874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0754" name="Rectangle 33">
            <a:extLst>
              <a:ext uri="{FF2B5EF4-FFF2-40B4-BE49-F238E27FC236}">
                <a16:creationId xmlns:a16="http://schemas.microsoft.com/office/drawing/2014/main" id="{C0662ED5-F92C-4A97-8F34-FFBAE38DB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524000"/>
            <a:ext cx="52578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4D9F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Note:  t       Z  as  n  increases</a:t>
            </a:r>
          </a:p>
        </p:txBody>
      </p:sp>
      <p:sp>
        <p:nvSpPr>
          <p:cNvPr id="30755" name="Line 34">
            <a:extLst>
              <a:ext uri="{FF2B5EF4-FFF2-40B4-BE49-F238E27FC236}">
                <a16:creationId xmlns:a16="http://schemas.microsoft.com/office/drawing/2014/main" id="{BE5CFDCE-9D46-4BE5-8A15-6EA326985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17526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352DBF91-4A82-462E-A84D-58C5FE48E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7C61A5D-C554-4D34-A20E-738D3D610246}" type="slidenum">
              <a:rPr lang="en-US" altLang="zh-HK" sz="2000"/>
              <a:pPr eaLnBrk="1" hangingPunct="1"/>
              <a:t>29</a:t>
            </a:fld>
            <a:endParaRPr lang="en-US" altLang="zh-HK" sz="20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2C02F54-ABEC-47B2-B071-6291279A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438400"/>
            <a:ext cx="990600" cy="7080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92D9F87-A637-4FCB-AFA9-85666FA979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Student’s t Table</a:t>
            </a:r>
          </a:p>
        </p:txBody>
      </p:sp>
      <p:sp>
        <p:nvSpPr>
          <p:cNvPr id="31749" name="Rectangle 4">
            <a:extLst>
              <a:ext uri="{FF2B5EF4-FFF2-40B4-BE49-F238E27FC236}">
                <a16:creationId xmlns:a16="http://schemas.microsoft.com/office/drawing/2014/main" id="{F018524E-9C08-4699-8E2F-24C9FF89C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28800"/>
            <a:ext cx="2895600" cy="6096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99A3993A-D6E2-431A-866C-2612DB21E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28800"/>
            <a:ext cx="2895600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 b="1">
                <a:solidFill>
                  <a:srgbClr val="010000"/>
                </a:solidFill>
                <a:ea typeface="新細明體" panose="02020500000000000000" pitchFamily="18" charset="-120"/>
              </a:rPr>
              <a:t>Upper Tail Area</a:t>
            </a:r>
          </a:p>
        </p:txBody>
      </p:sp>
      <p:sp>
        <p:nvSpPr>
          <p:cNvPr id="31751" name="Rectangle 6">
            <a:extLst>
              <a:ext uri="{FF2B5EF4-FFF2-40B4-BE49-F238E27FC236}">
                <a16:creationId xmlns:a16="http://schemas.microsoft.com/office/drawing/2014/main" id="{81E013C1-4EB6-4B46-AB9C-5A7634C71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416175"/>
            <a:ext cx="590550" cy="708025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52" name="Rectangle 7">
            <a:extLst>
              <a:ext uri="{FF2B5EF4-FFF2-40B4-BE49-F238E27FC236}">
                <a16:creationId xmlns:a16="http://schemas.microsoft.com/office/drawing/2014/main" id="{CEF74771-61AA-474E-B36F-25C1EB086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01900"/>
            <a:ext cx="511175" cy="850900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 b="1">
                <a:solidFill>
                  <a:schemeClr val="folHlink"/>
                </a:solidFill>
                <a:ea typeface="新細明體" panose="02020500000000000000" pitchFamily="18" charset="-120"/>
              </a:rPr>
              <a:t>df</a:t>
            </a:r>
          </a:p>
          <a:p>
            <a:endParaRPr lang="en-US" altLang="zh-HK" sz="2500" b="1">
              <a:solidFill>
                <a:schemeClr val="folHlink"/>
              </a:solidFill>
              <a:ea typeface="新細明體" panose="02020500000000000000" pitchFamily="18" charset="-120"/>
            </a:endParaRPr>
          </a:p>
        </p:txBody>
      </p:sp>
      <p:sp>
        <p:nvSpPr>
          <p:cNvPr id="31753" name="Rectangle 8">
            <a:extLst>
              <a:ext uri="{FF2B5EF4-FFF2-40B4-BE49-F238E27FC236}">
                <a16:creationId xmlns:a16="http://schemas.microsoft.com/office/drawing/2014/main" id="{77BCA8C2-14D9-4B9F-A556-7F72E769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2501900"/>
            <a:ext cx="677862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solidFill>
                  <a:srgbClr val="010000"/>
                </a:solidFill>
                <a:ea typeface="新細明體" panose="02020500000000000000" pitchFamily="18" charset="-120"/>
              </a:rPr>
              <a:t>.25</a:t>
            </a:r>
          </a:p>
        </p:txBody>
      </p:sp>
      <p:sp>
        <p:nvSpPr>
          <p:cNvPr id="31754" name="Rectangle 9">
            <a:extLst>
              <a:ext uri="{FF2B5EF4-FFF2-40B4-BE49-F238E27FC236}">
                <a16:creationId xmlns:a16="http://schemas.microsoft.com/office/drawing/2014/main" id="{D39CE465-4860-4F0E-91EE-61D3A4E08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450" y="2416175"/>
            <a:ext cx="1022350" cy="7080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55" name="Rectangle 10">
            <a:extLst>
              <a:ext uri="{FF2B5EF4-FFF2-40B4-BE49-F238E27FC236}">
                <a16:creationId xmlns:a16="http://schemas.microsoft.com/office/drawing/2014/main" id="{030481E5-47CB-415B-AF0F-578D5F3BB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501900"/>
            <a:ext cx="723900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solidFill>
                  <a:srgbClr val="010000"/>
                </a:solidFill>
                <a:ea typeface="新細明體" panose="02020500000000000000" pitchFamily="18" charset="-120"/>
              </a:rPr>
              <a:t>.10</a:t>
            </a:r>
          </a:p>
        </p:txBody>
      </p:sp>
      <p:sp>
        <p:nvSpPr>
          <p:cNvPr id="31756" name="Rectangle 11">
            <a:extLst>
              <a:ext uri="{FF2B5EF4-FFF2-40B4-BE49-F238E27FC236}">
                <a16:creationId xmlns:a16="http://schemas.microsoft.com/office/drawing/2014/main" id="{39C77A10-A702-4CC7-8341-A23FE58AB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2416175"/>
            <a:ext cx="962025" cy="6953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57" name="Rectangle 12">
            <a:extLst>
              <a:ext uri="{FF2B5EF4-FFF2-40B4-BE49-F238E27FC236}">
                <a16:creationId xmlns:a16="http://schemas.microsoft.com/office/drawing/2014/main" id="{0BFF45B2-D5C1-4584-86DF-9A2A96846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2508250"/>
            <a:ext cx="692150" cy="53022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900" b="1">
                <a:solidFill>
                  <a:srgbClr val="010000"/>
                </a:solidFill>
                <a:ea typeface="新細明體" panose="02020500000000000000" pitchFamily="18" charset="-120"/>
              </a:rPr>
              <a:t>.05</a:t>
            </a:r>
          </a:p>
        </p:txBody>
      </p:sp>
      <p:sp>
        <p:nvSpPr>
          <p:cNvPr id="31758" name="Rectangle 13">
            <a:extLst>
              <a:ext uri="{FF2B5EF4-FFF2-40B4-BE49-F238E27FC236}">
                <a16:creationId xmlns:a16="http://schemas.microsoft.com/office/drawing/2014/main" id="{4FC45536-1CC7-4D30-B327-2AD1BA345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124200"/>
            <a:ext cx="590550" cy="685800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59" name="Rectangle 14">
            <a:extLst>
              <a:ext uri="{FF2B5EF4-FFF2-40B4-BE49-F238E27FC236}">
                <a16:creationId xmlns:a16="http://schemas.microsoft.com/office/drawing/2014/main" id="{11E739C8-8ED8-4E29-9ADB-D5D95B73A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3240088"/>
            <a:ext cx="3571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solidFill>
                  <a:schemeClr val="folHlink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31760" name="Rectangle 15">
            <a:extLst>
              <a:ext uri="{FF2B5EF4-FFF2-40B4-BE49-F238E27FC236}">
                <a16:creationId xmlns:a16="http://schemas.microsoft.com/office/drawing/2014/main" id="{1B431940-589D-46D5-9320-172E9AEA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32400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1.000</a:t>
            </a:r>
          </a:p>
        </p:txBody>
      </p:sp>
      <p:sp>
        <p:nvSpPr>
          <p:cNvPr id="31761" name="Rectangle 16">
            <a:extLst>
              <a:ext uri="{FF2B5EF4-FFF2-40B4-BE49-F238E27FC236}">
                <a16:creationId xmlns:a16="http://schemas.microsoft.com/office/drawing/2014/main" id="{C2CC0942-FC24-461B-9F03-A78553FB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32400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3.078</a:t>
            </a:r>
          </a:p>
        </p:txBody>
      </p:sp>
      <p:sp>
        <p:nvSpPr>
          <p:cNvPr id="31762" name="Rectangle 17">
            <a:extLst>
              <a:ext uri="{FF2B5EF4-FFF2-40B4-BE49-F238E27FC236}">
                <a16:creationId xmlns:a16="http://schemas.microsoft.com/office/drawing/2014/main" id="{21EAB0A7-1DA4-430E-A4F8-D1630A640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32400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6.314</a:t>
            </a:r>
          </a:p>
        </p:txBody>
      </p:sp>
      <p:sp>
        <p:nvSpPr>
          <p:cNvPr id="31763" name="Rectangle 18">
            <a:extLst>
              <a:ext uri="{FF2B5EF4-FFF2-40B4-BE49-F238E27FC236}">
                <a16:creationId xmlns:a16="http://schemas.microsoft.com/office/drawing/2014/main" id="{76B8F47C-9363-44A2-AFF1-6B248EFC3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3814763"/>
            <a:ext cx="590550" cy="695325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64" name="Rectangle 19">
            <a:extLst>
              <a:ext uri="{FF2B5EF4-FFF2-40B4-BE49-F238E27FC236}">
                <a16:creationId xmlns:a16="http://schemas.microsoft.com/office/drawing/2014/main" id="{2595C4CA-D63D-42D0-B0EC-0269A8B12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3906838"/>
            <a:ext cx="385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900" b="1">
                <a:solidFill>
                  <a:schemeClr val="folHlink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31765" name="Rectangle 20">
            <a:extLst>
              <a:ext uri="{FF2B5EF4-FFF2-40B4-BE49-F238E27FC236}">
                <a16:creationId xmlns:a16="http://schemas.microsoft.com/office/drawing/2014/main" id="{657C88F2-1FFE-430B-9C46-8176E5105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39004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0.817</a:t>
            </a:r>
          </a:p>
        </p:txBody>
      </p:sp>
      <p:sp>
        <p:nvSpPr>
          <p:cNvPr id="31766" name="Rectangle 21">
            <a:extLst>
              <a:ext uri="{FF2B5EF4-FFF2-40B4-BE49-F238E27FC236}">
                <a16:creationId xmlns:a16="http://schemas.microsoft.com/office/drawing/2014/main" id="{F6BDB9EE-FB6F-459B-BDC9-4F2B4313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3900488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1.886</a:t>
            </a:r>
          </a:p>
        </p:txBody>
      </p:sp>
      <p:sp>
        <p:nvSpPr>
          <p:cNvPr id="31767" name="Rectangle 22">
            <a:extLst>
              <a:ext uri="{FF2B5EF4-FFF2-40B4-BE49-F238E27FC236}">
                <a16:creationId xmlns:a16="http://schemas.microsoft.com/office/drawing/2014/main" id="{282CBE46-49C5-4F3D-9F6F-438923557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3910013"/>
            <a:ext cx="974725" cy="4699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 b="1">
                <a:solidFill>
                  <a:schemeClr val="hlink"/>
                </a:solidFill>
                <a:ea typeface="新細明體" panose="02020500000000000000" pitchFamily="18" charset="-120"/>
              </a:rPr>
              <a:t>2.920</a:t>
            </a:r>
          </a:p>
        </p:txBody>
      </p:sp>
      <p:sp>
        <p:nvSpPr>
          <p:cNvPr id="31768" name="Rectangle 23">
            <a:extLst>
              <a:ext uri="{FF2B5EF4-FFF2-40B4-BE49-F238E27FC236}">
                <a16:creationId xmlns:a16="http://schemas.microsoft.com/office/drawing/2014/main" id="{97BB5F88-31BF-445D-9596-5CC0EBE19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4495800"/>
            <a:ext cx="590550" cy="674688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69" name="Rectangle 24">
            <a:extLst>
              <a:ext uri="{FF2B5EF4-FFF2-40B4-BE49-F238E27FC236}">
                <a16:creationId xmlns:a16="http://schemas.microsoft.com/office/drawing/2014/main" id="{5DABD3D7-031D-4683-B72C-24865E4C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4621213"/>
            <a:ext cx="357187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solidFill>
                  <a:schemeClr val="folHlink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31770" name="Rectangle 25">
            <a:extLst>
              <a:ext uri="{FF2B5EF4-FFF2-40B4-BE49-F238E27FC236}">
                <a16:creationId xmlns:a16="http://schemas.microsoft.com/office/drawing/2014/main" id="{4A9C3CE2-DBC9-4C25-9772-C823CD850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8" y="46212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0.765</a:t>
            </a:r>
          </a:p>
        </p:txBody>
      </p:sp>
      <p:sp>
        <p:nvSpPr>
          <p:cNvPr id="31771" name="Rectangle 26">
            <a:extLst>
              <a:ext uri="{FF2B5EF4-FFF2-40B4-BE49-F238E27FC236}">
                <a16:creationId xmlns:a16="http://schemas.microsoft.com/office/drawing/2014/main" id="{1328BC09-32C6-4676-9202-CCD03A310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700" y="46212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1.638</a:t>
            </a:r>
          </a:p>
        </p:txBody>
      </p:sp>
      <p:sp>
        <p:nvSpPr>
          <p:cNvPr id="31772" name="Rectangle 27">
            <a:extLst>
              <a:ext uri="{FF2B5EF4-FFF2-40B4-BE49-F238E27FC236}">
                <a16:creationId xmlns:a16="http://schemas.microsoft.com/office/drawing/2014/main" id="{DCE92953-9042-462F-8F59-279F8A407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075" y="4621213"/>
            <a:ext cx="9747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500">
                <a:ea typeface="新細明體" panose="02020500000000000000" pitchFamily="18" charset="-120"/>
              </a:rPr>
              <a:t>2.353</a:t>
            </a:r>
          </a:p>
        </p:txBody>
      </p:sp>
      <p:sp>
        <p:nvSpPr>
          <p:cNvPr id="31773" name="Line 28">
            <a:extLst>
              <a:ext uri="{FF2B5EF4-FFF2-40B4-BE49-F238E27FC236}">
                <a16:creationId xmlns:a16="http://schemas.microsoft.com/office/drawing/2014/main" id="{D2578FAF-15E6-4386-9819-9D624DE790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400" y="3962400"/>
            <a:ext cx="0" cy="17526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74" name="Rectangle 29">
            <a:extLst>
              <a:ext uri="{FF2B5EF4-FFF2-40B4-BE49-F238E27FC236}">
                <a16:creationId xmlns:a16="http://schemas.microsoft.com/office/drawing/2014/main" id="{0444DCBA-378F-426A-9B11-5CB34EFFD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5" y="4708525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1775" name="Freeform 30">
            <a:extLst>
              <a:ext uri="{FF2B5EF4-FFF2-40B4-BE49-F238E27FC236}">
                <a16:creationId xmlns:a16="http://schemas.microsoft.com/office/drawing/2014/main" id="{67671AB2-C175-4B1A-B91A-D542E8BC6D6C}"/>
              </a:ext>
            </a:extLst>
          </p:cNvPr>
          <p:cNvSpPr>
            <a:spLocks/>
          </p:cNvSpPr>
          <p:nvPr/>
        </p:nvSpPr>
        <p:spPr bwMode="auto">
          <a:xfrm>
            <a:off x="7543800" y="5210175"/>
            <a:ext cx="819150" cy="500063"/>
          </a:xfrm>
          <a:custGeom>
            <a:avLst/>
            <a:gdLst>
              <a:gd name="T0" fmla="*/ 9525 w 516"/>
              <a:gd name="T1" fmla="*/ 0 h 315"/>
              <a:gd name="T2" fmla="*/ 9525 w 516"/>
              <a:gd name="T3" fmla="*/ 38100 h 315"/>
              <a:gd name="T4" fmla="*/ 15875 w 516"/>
              <a:gd name="T5" fmla="*/ 12700 h 315"/>
              <a:gd name="T6" fmla="*/ 63500 w 516"/>
              <a:gd name="T7" fmla="*/ 80963 h 315"/>
              <a:gd name="T8" fmla="*/ 177800 w 516"/>
              <a:gd name="T9" fmla="*/ 195263 h 315"/>
              <a:gd name="T10" fmla="*/ 220663 w 516"/>
              <a:gd name="T11" fmla="*/ 241300 h 315"/>
              <a:gd name="T12" fmla="*/ 288925 w 516"/>
              <a:gd name="T13" fmla="*/ 309563 h 315"/>
              <a:gd name="T14" fmla="*/ 336550 w 516"/>
              <a:gd name="T15" fmla="*/ 331788 h 315"/>
              <a:gd name="T16" fmla="*/ 428625 w 516"/>
              <a:gd name="T17" fmla="*/ 377825 h 315"/>
              <a:gd name="T18" fmla="*/ 519113 w 516"/>
              <a:gd name="T19" fmla="*/ 423863 h 315"/>
              <a:gd name="T20" fmla="*/ 655638 w 516"/>
              <a:gd name="T21" fmla="*/ 468313 h 315"/>
              <a:gd name="T22" fmla="*/ 819150 w 516"/>
              <a:gd name="T23" fmla="*/ 500063 h 315"/>
              <a:gd name="T24" fmla="*/ 19050 w 516"/>
              <a:gd name="T25" fmla="*/ 495300 h 315"/>
              <a:gd name="T26" fmla="*/ 0 w 516"/>
              <a:gd name="T27" fmla="*/ 19050 h 31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16" h="315">
                <a:moveTo>
                  <a:pt x="6" y="0"/>
                </a:moveTo>
                <a:lnTo>
                  <a:pt x="6" y="24"/>
                </a:lnTo>
                <a:lnTo>
                  <a:pt x="10" y="8"/>
                </a:lnTo>
                <a:lnTo>
                  <a:pt x="40" y="51"/>
                </a:lnTo>
                <a:lnTo>
                  <a:pt x="112" y="123"/>
                </a:lnTo>
                <a:lnTo>
                  <a:pt x="139" y="152"/>
                </a:lnTo>
                <a:lnTo>
                  <a:pt x="182" y="195"/>
                </a:lnTo>
                <a:lnTo>
                  <a:pt x="212" y="209"/>
                </a:lnTo>
                <a:lnTo>
                  <a:pt x="270" y="238"/>
                </a:lnTo>
                <a:lnTo>
                  <a:pt x="327" y="267"/>
                </a:lnTo>
                <a:lnTo>
                  <a:pt x="413" y="295"/>
                </a:lnTo>
                <a:lnTo>
                  <a:pt x="516" y="315"/>
                </a:lnTo>
                <a:lnTo>
                  <a:pt x="12" y="312"/>
                </a:lnTo>
                <a:lnTo>
                  <a:pt x="0" y="1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1776" name="Freeform 31">
            <a:extLst>
              <a:ext uri="{FF2B5EF4-FFF2-40B4-BE49-F238E27FC236}">
                <a16:creationId xmlns:a16="http://schemas.microsoft.com/office/drawing/2014/main" id="{7F172B8B-D8C5-44BB-955F-948249E1D516}"/>
              </a:ext>
            </a:extLst>
          </p:cNvPr>
          <p:cNvSpPr>
            <a:spLocks/>
          </p:cNvSpPr>
          <p:nvPr/>
        </p:nvSpPr>
        <p:spPr bwMode="auto">
          <a:xfrm>
            <a:off x="6626225" y="3929063"/>
            <a:ext cx="1830388" cy="1763712"/>
          </a:xfrm>
          <a:custGeom>
            <a:avLst/>
            <a:gdLst>
              <a:gd name="T0" fmla="*/ 1828800 w 1153"/>
              <a:gd name="T1" fmla="*/ 1762125 h 1111"/>
              <a:gd name="T2" fmla="*/ 1636713 w 1153"/>
              <a:gd name="T3" fmla="*/ 1739900 h 1111"/>
              <a:gd name="T4" fmla="*/ 1541463 w 1153"/>
              <a:gd name="T5" fmla="*/ 1720850 h 1111"/>
              <a:gd name="T6" fmla="*/ 1443038 w 1153"/>
              <a:gd name="T7" fmla="*/ 1690687 h 1111"/>
              <a:gd name="T8" fmla="*/ 1347788 w 1153"/>
              <a:gd name="T9" fmla="*/ 1652587 h 1111"/>
              <a:gd name="T10" fmla="*/ 1250950 w 1153"/>
              <a:gd name="T11" fmla="*/ 1598612 h 1111"/>
              <a:gd name="T12" fmla="*/ 1155700 w 1153"/>
              <a:gd name="T13" fmla="*/ 1525587 h 1111"/>
              <a:gd name="T14" fmla="*/ 963613 w 1153"/>
              <a:gd name="T15" fmla="*/ 1320800 h 1111"/>
              <a:gd name="T16" fmla="*/ 769938 w 1153"/>
              <a:gd name="T17" fmla="*/ 1031875 h 1111"/>
              <a:gd name="T18" fmla="*/ 577850 w 1153"/>
              <a:gd name="T19" fmla="*/ 688975 h 1111"/>
              <a:gd name="T20" fmla="*/ 482600 w 1153"/>
              <a:gd name="T21" fmla="*/ 512762 h 1111"/>
              <a:gd name="T22" fmla="*/ 385763 w 1153"/>
              <a:gd name="T23" fmla="*/ 349250 h 1111"/>
              <a:gd name="T24" fmla="*/ 290513 w 1153"/>
              <a:gd name="T25" fmla="*/ 206375 h 1111"/>
              <a:gd name="T26" fmla="*/ 193675 w 1153"/>
              <a:gd name="T27" fmla="*/ 95250 h 1111"/>
              <a:gd name="T28" fmla="*/ 98425 w 1153"/>
              <a:gd name="T29" fmla="*/ 25400 h 1111"/>
              <a:gd name="T30" fmla="*/ 0 w 1153"/>
              <a:gd name="T31" fmla="*/ 0 h 11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153" h="1111">
                <a:moveTo>
                  <a:pt x="1152" y="1110"/>
                </a:moveTo>
                <a:lnTo>
                  <a:pt x="1031" y="1096"/>
                </a:lnTo>
                <a:lnTo>
                  <a:pt x="971" y="1084"/>
                </a:lnTo>
                <a:lnTo>
                  <a:pt x="909" y="1065"/>
                </a:lnTo>
                <a:lnTo>
                  <a:pt x="849" y="1041"/>
                </a:lnTo>
                <a:lnTo>
                  <a:pt x="788" y="1007"/>
                </a:lnTo>
                <a:lnTo>
                  <a:pt x="728" y="961"/>
                </a:lnTo>
                <a:lnTo>
                  <a:pt x="607" y="832"/>
                </a:lnTo>
                <a:lnTo>
                  <a:pt x="485" y="650"/>
                </a:lnTo>
                <a:lnTo>
                  <a:pt x="364" y="434"/>
                </a:lnTo>
                <a:lnTo>
                  <a:pt x="304" y="323"/>
                </a:lnTo>
                <a:lnTo>
                  <a:pt x="243" y="220"/>
                </a:lnTo>
                <a:lnTo>
                  <a:pt x="183" y="130"/>
                </a:lnTo>
                <a:lnTo>
                  <a:pt x="122" y="60"/>
                </a:lnTo>
                <a:lnTo>
                  <a:pt x="62" y="16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1777" name="Freeform 32">
            <a:extLst>
              <a:ext uri="{FF2B5EF4-FFF2-40B4-BE49-F238E27FC236}">
                <a16:creationId xmlns:a16="http://schemas.microsoft.com/office/drawing/2014/main" id="{9BAAD63D-B5B3-4673-BD85-5E64F1E51751}"/>
              </a:ext>
            </a:extLst>
          </p:cNvPr>
          <p:cNvSpPr>
            <a:spLocks/>
          </p:cNvSpPr>
          <p:nvPr/>
        </p:nvSpPr>
        <p:spPr bwMode="auto">
          <a:xfrm>
            <a:off x="4799013" y="3929063"/>
            <a:ext cx="1828800" cy="1763712"/>
          </a:xfrm>
          <a:custGeom>
            <a:avLst/>
            <a:gdLst>
              <a:gd name="T0" fmla="*/ 0 w 1152"/>
              <a:gd name="T1" fmla="*/ 1762125 h 1111"/>
              <a:gd name="T2" fmla="*/ 192088 w 1152"/>
              <a:gd name="T3" fmla="*/ 1739900 h 1111"/>
              <a:gd name="T4" fmla="*/ 288925 w 1152"/>
              <a:gd name="T5" fmla="*/ 1720850 h 1111"/>
              <a:gd name="T6" fmla="*/ 384175 w 1152"/>
              <a:gd name="T7" fmla="*/ 1690687 h 1111"/>
              <a:gd name="T8" fmla="*/ 482600 w 1152"/>
              <a:gd name="T9" fmla="*/ 1652587 h 1111"/>
              <a:gd name="T10" fmla="*/ 576263 w 1152"/>
              <a:gd name="T11" fmla="*/ 1598612 h 1111"/>
              <a:gd name="T12" fmla="*/ 674688 w 1152"/>
              <a:gd name="T13" fmla="*/ 1525587 h 1111"/>
              <a:gd name="T14" fmla="*/ 866775 w 1152"/>
              <a:gd name="T15" fmla="*/ 1320800 h 1111"/>
              <a:gd name="T16" fmla="*/ 1057275 w 1152"/>
              <a:gd name="T17" fmla="*/ 1031875 h 1111"/>
              <a:gd name="T18" fmla="*/ 1249363 w 1152"/>
              <a:gd name="T19" fmla="*/ 688975 h 1111"/>
              <a:gd name="T20" fmla="*/ 1347788 w 1152"/>
              <a:gd name="T21" fmla="*/ 512762 h 1111"/>
              <a:gd name="T22" fmla="*/ 1443038 w 1152"/>
              <a:gd name="T23" fmla="*/ 349250 h 1111"/>
              <a:gd name="T24" fmla="*/ 1539875 w 1152"/>
              <a:gd name="T25" fmla="*/ 206375 h 1111"/>
              <a:gd name="T26" fmla="*/ 1635125 w 1152"/>
              <a:gd name="T27" fmla="*/ 95250 h 1111"/>
              <a:gd name="T28" fmla="*/ 1731963 w 1152"/>
              <a:gd name="T29" fmla="*/ 25400 h 1111"/>
              <a:gd name="T30" fmla="*/ 1827213 w 1152"/>
              <a:gd name="T31" fmla="*/ 0 h 111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152" h="1111">
                <a:moveTo>
                  <a:pt x="0" y="1110"/>
                </a:moveTo>
                <a:lnTo>
                  <a:pt x="121" y="1096"/>
                </a:lnTo>
                <a:lnTo>
                  <a:pt x="182" y="1084"/>
                </a:lnTo>
                <a:lnTo>
                  <a:pt x="242" y="1065"/>
                </a:lnTo>
                <a:lnTo>
                  <a:pt x="304" y="1041"/>
                </a:lnTo>
                <a:lnTo>
                  <a:pt x="363" y="1007"/>
                </a:lnTo>
                <a:lnTo>
                  <a:pt x="425" y="961"/>
                </a:lnTo>
                <a:lnTo>
                  <a:pt x="546" y="832"/>
                </a:lnTo>
                <a:lnTo>
                  <a:pt x="666" y="650"/>
                </a:lnTo>
                <a:lnTo>
                  <a:pt x="787" y="434"/>
                </a:lnTo>
                <a:lnTo>
                  <a:pt x="849" y="323"/>
                </a:lnTo>
                <a:lnTo>
                  <a:pt x="909" y="220"/>
                </a:lnTo>
                <a:lnTo>
                  <a:pt x="970" y="130"/>
                </a:lnTo>
                <a:lnTo>
                  <a:pt x="1030" y="60"/>
                </a:lnTo>
                <a:lnTo>
                  <a:pt x="1091" y="16"/>
                </a:lnTo>
                <a:lnTo>
                  <a:pt x="1151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1778" name="Line 33">
            <a:extLst>
              <a:ext uri="{FF2B5EF4-FFF2-40B4-BE49-F238E27FC236}">
                <a16:creationId xmlns:a16="http://schemas.microsoft.com/office/drawing/2014/main" id="{CBBF2E29-3CD5-4F88-BD76-798588ACF88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363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79" name="Line 34">
            <a:extLst>
              <a:ext uri="{FF2B5EF4-FFF2-40B4-BE49-F238E27FC236}">
                <a16:creationId xmlns:a16="http://schemas.microsoft.com/office/drawing/2014/main" id="{A9CCABB5-B6FD-4F46-AEFE-1D18FC110F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8475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0" name="Line 35">
            <a:extLst>
              <a:ext uri="{FF2B5EF4-FFF2-40B4-BE49-F238E27FC236}">
                <a16:creationId xmlns:a16="http://schemas.microsoft.com/office/drawing/2014/main" id="{80E69FBB-1901-45A9-9F3B-B82DF73A2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5413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1" name="Line 36">
            <a:extLst>
              <a:ext uri="{FF2B5EF4-FFF2-40B4-BE49-F238E27FC236}">
                <a16:creationId xmlns:a16="http://schemas.microsoft.com/office/drawing/2014/main" id="{C1ED6457-5850-4135-A95A-D797062262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350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2" name="Line 37">
            <a:extLst>
              <a:ext uri="{FF2B5EF4-FFF2-40B4-BE49-F238E27FC236}">
                <a16:creationId xmlns:a16="http://schemas.microsoft.com/office/drawing/2014/main" id="{B2080B4F-8D4D-4367-973A-736A32A6F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9288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3" name="Line 38">
            <a:extLst>
              <a:ext uri="{FF2B5EF4-FFF2-40B4-BE49-F238E27FC236}">
                <a16:creationId xmlns:a16="http://schemas.microsoft.com/office/drawing/2014/main" id="{96AC5B0C-F15A-4D01-8D7A-EC3B604AC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6225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4" name="Line 39">
            <a:extLst>
              <a:ext uri="{FF2B5EF4-FFF2-40B4-BE49-F238E27FC236}">
                <a16:creationId xmlns:a16="http://schemas.microsoft.com/office/drawing/2014/main" id="{B4E53536-5CED-4F70-88BD-1B892A46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3163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5" name="Line 40">
            <a:extLst>
              <a:ext uri="{FF2B5EF4-FFF2-40B4-BE49-F238E27FC236}">
                <a16:creationId xmlns:a16="http://schemas.microsoft.com/office/drawing/2014/main" id="{5EAB84EA-73BC-4060-8CDB-50A145080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3275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6" name="Line 41">
            <a:extLst>
              <a:ext uri="{FF2B5EF4-FFF2-40B4-BE49-F238E27FC236}">
                <a16:creationId xmlns:a16="http://schemas.microsoft.com/office/drawing/2014/main" id="{6F084331-D698-4108-9618-5EF56F15A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0213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7" name="Line 42">
            <a:extLst>
              <a:ext uri="{FF2B5EF4-FFF2-40B4-BE49-F238E27FC236}">
                <a16:creationId xmlns:a16="http://schemas.microsoft.com/office/drawing/2014/main" id="{CC362CA6-ABF3-4EB3-8E99-91CE08DCA6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7150" y="5703888"/>
            <a:ext cx="0" cy="1587"/>
          </a:xfrm>
          <a:prstGeom prst="line">
            <a:avLst/>
          </a:prstGeom>
          <a:noFill/>
          <a:ln w="254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88" name="Rectangle 43">
            <a:extLst>
              <a:ext uri="{FF2B5EF4-FFF2-40B4-BE49-F238E27FC236}">
                <a16:creationId xmlns:a16="http://schemas.microsoft.com/office/drawing/2014/main" id="{D9F569BA-080E-4EB9-A652-95B252B51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8" y="5691188"/>
            <a:ext cx="3032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900" b="1" i="1">
                <a:solidFill>
                  <a:schemeClr val="folHlink"/>
                </a:solidFill>
                <a:ea typeface="新細明體" panose="02020500000000000000" pitchFamily="18" charset="-120"/>
              </a:rPr>
              <a:t>t</a:t>
            </a:r>
          </a:p>
        </p:txBody>
      </p:sp>
      <p:sp>
        <p:nvSpPr>
          <p:cNvPr id="31789" name="Rectangle 44">
            <a:extLst>
              <a:ext uri="{FF2B5EF4-FFF2-40B4-BE49-F238E27FC236}">
                <a16:creationId xmlns:a16="http://schemas.microsoft.com/office/drawing/2014/main" id="{CD36AC4F-EF1E-41FC-9CE8-7A5254CB0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5665788"/>
            <a:ext cx="385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900" b="1">
                <a:solidFill>
                  <a:schemeClr val="folHlink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31790" name="Rectangle 45">
            <a:extLst>
              <a:ext uri="{FF2B5EF4-FFF2-40B4-BE49-F238E27FC236}">
                <a16:creationId xmlns:a16="http://schemas.microsoft.com/office/drawing/2014/main" id="{4B64E84A-F24D-47C6-A0C7-B6259444F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791200"/>
            <a:ext cx="1085850" cy="528638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800" b="1">
                <a:solidFill>
                  <a:schemeClr val="hlink"/>
                </a:solidFill>
                <a:ea typeface="新細明體" panose="02020500000000000000" pitchFamily="18" charset="-120"/>
              </a:rPr>
              <a:t>2.920</a:t>
            </a:r>
          </a:p>
        </p:txBody>
      </p:sp>
      <p:sp>
        <p:nvSpPr>
          <p:cNvPr id="31791" name="Rectangle 46">
            <a:extLst>
              <a:ext uri="{FF2B5EF4-FFF2-40B4-BE49-F238E27FC236}">
                <a16:creationId xmlns:a16="http://schemas.microsoft.com/office/drawing/2014/main" id="{86EECF18-065E-4EAA-A597-28D462A99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10200"/>
            <a:ext cx="2590800" cy="1016000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The body of the table contains t values, not probabilities</a:t>
            </a:r>
          </a:p>
        </p:txBody>
      </p:sp>
      <p:sp>
        <p:nvSpPr>
          <p:cNvPr id="31792" name="Line 47">
            <a:extLst>
              <a:ext uri="{FF2B5EF4-FFF2-40B4-BE49-F238E27FC236}">
                <a16:creationId xmlns:a16="http://schemas.microsoft.com/office/drawing/2014/main" id="{7C5557E0-D30A-43F9-BDD2-4AA0123B09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5029200"/>
            <a:ext cx="152400" cy="457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93" name="Line 48">
            <a:extLst>
              <a:ext uri="{FF2B5EF4-FFF2-40B4-BE49-F238E27FC236}">
                <a16:creationId xmlns:a16="http://schemas.microsoft.com/office/drawing/2014/main" id="{F697E9EB-59E5-457B-A217-C75167C06A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6200" y="4953000"/>
            <a:ext cx="304800" cy="59531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94" name="Line 49">
            <a:extLst>
              <a:ext uri="{FF2B5EF4-FFF2-40B4-BE49-F238E27FC236}">
                <a16:creationId xmlns:a16="http://schemas.microsoft.com/office/drawing/2014/main" id="{402E4BF2-4BB5-4CAA-90D2-B25994CF7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362200"/>
            <a:ext cx="0" cy="26733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95" name="Line 50">
            <a:extLst>
              <a:ext uri="{FF2B5EF4-FFF2-40B4-BE49-F238E27FC236}">
                <a16:creationId xmlns:a16="http://schemas.microsoft.com/office/drawing/2014/main" id="{E2B0067B-EE7B-4319-8F68-66200D7A62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2362200"/>
            <a:ext cx="0" cy="267335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96" name="Line 51">
            <a:extLst>
              <a:ext uri="{FF2B5EF4-FFF2-40B4-BE49-F238E27FC236}">
                <a16:creationId xmlns:a16="http://schemas.microsoft.com/office/drawing/2014/main" id="{836F6B12-A142-48AC-B426-6AF9FC1F59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029200"/>
            <a:ext cx="609600" cy="457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797" name="Rectangle 52">
            <a:extLst>
              <a:ext uri="{FF2B5EF4-FFF2-40B4-BE49-F238E27FC236}">
                <a16:creationId xmlns:a16="http://schemas.microsoft.com/office/drawing/2014/main" id="{C6123CB3-7926-4956-9C0B-14DBF7EBD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133600"/>
            <a:ext cx="2320925" cy="1562100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229600" algn="r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Let: n = 3    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df = </a:t>
            </a:r>
            <a:r>
              <a:rPr lang="en-US" altLang="zh-HK" i="1">
                <a:ea typeface="新細明體" panose="02020500000000000000" pitchFamily="18" charset="-120"/>
              </a:rPr>
              <a:t>n</a:t>
            </a:r>
            <a:r>
              <a:rPr lang="en-US" altLang="zh-HK">
                <a:ea typeface="新細明體" panose="02020500000000000000" pitchFamily="18" charset="-120"/>
              </a:rPr>
              <a:t> - 1 = 2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   </a:t>
            </a:r>
            <a:r>
              <a:rPr lang="en-US" altLang="zh-HK">
                <a:latin typeface="宋体" panose="02010600030101010101" pitchFamily="2" charset="-122"/>
                <a:ea typeface="新細明體" panose="02020500000000000000" pitchFamily="18" charset="-120"/>
                <a:sym typeface="宋体" panose="02010600030101010101" pitchFamily="2" charset="-122"/>
              </a:rPr>
              <a:t></a:t>
            </a:r>
            <a:r>
              <a:rPr lang="el-GR" altLang="zh-HK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HK">
                <a:ea typeface="新細明體" panose="02020500000000000000" pitchFamily="18" charset="-120"/>
              </a:rPr>
              <a:t> = .10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latin typeface="宋体" panose="02010600030101010101" pitchFamily="2" charset="-122"/>
                <a:ea typeface="新細明體" panose="02020500000000000000" pitchFamily="18" charset="-120"/>
                <a:sym typeface="宋体" panose="02010600030101010101" pitchFamily="2" charset="-122"/>
              </a:rPr>
              <a:t></a:t>
            </a:r>
            <a:r>
              <a:rPr lang="el-GR" altLang="zh-HK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HK">
                <a:ea typeface="新細明體" panose="02020500000000000000" pitchFamily="18" charset="-120"/>
              </a:rPr>
              <a:t>/2 =.05</a:t>
            </a:r>
          </a:p>
        </p:txBody>
      </p:sp>
      <p:sp>
        <p:nvSpPr>
          <p:cNvPr id="31798" name="Rectangle 53">
            <a:extLst>
              <a:ext uri="{FF2B5EF4-FFF2-40B4-BE49-F238E27FC236}">
                <a16:creationId xmlns:a16="http://schemas.microsoft.com/office/drawing/2014/main" id="{A804308C-4C8F-44A6-8881-2B0126178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495800"/>
            <a:ext cx="18288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zh-HK" sz="280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α</a:t>
            </a:r>
            <a:r>
              <a:rPr lang="en-US" altLang="zh-HK">
                <a:ea typeface="新細明體" panose="02020500000000000000" pitchFamily="18" charset="-120"/>
              </a:rPr>
              <a:t>/2 =.05</a:t>
            </a:r>
          </a:p>
        </p:txBody>
      </p:sp>
      <p:sp>
        <p:nvSpPr>
          <p:cNvPr id="31799" name="Line 54">
            <a:extLst>
              <a:ext uri="{FF2B5EF4-FFF2-40B4-BE49-F238E27FC236}">
                <a16:creationId xmlns:a16="http://schemas.microsoft.com/office/drawing/2014/main" id="{C15EA2E3-FD4F-46F1-9A20-5F14CA157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4958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1800" name="Line 55">
            <a:extLst>
              <a:ext uri="{FF2B5EF4-FFF2-40B4-BE49-F238E27FC236}">
                <a16:creationId xmlns:a16="http://schemas.microsoft.com/office/drawing/2014/main" id="{DADB3BE9-8607-4EDF-A53B-5035F42A5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810000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1801" name="Line 56">
            <a:extLst>
              <a:ext uri="{FF2B5EF4-FFF2-40B4-BE49-F238E27FC236}">
                <a16:creationId xmlns:a16="http://schemas.microsoft.com/office/drawing/2014/main" id="{5535B1FF-7BE7-4F8D-86E9-F20CCB575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1242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1802" name="Line 57">
            <a:extLst>
              <a:ext uri="{FF2B5EF4-FFF2-40B4-BE49-F238E27FC236}">
                <a16:creationId xmlns:a16="http://schemas.microsoft.com/office/drawing/2014/main" id="{7CA59D46-367E-4256-88A2-A0FD2637647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5715000"/>
            <a:ext cx="3886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803" name="Line 58">
            <a:extLst>
              <a:ext uri="{FF2B5EF4-FFF2-40B4-BE49-F238E27FC236}">
                <a16:creationId xmlns:a16="http://schemas.microsoft.com/office/drawing/2014/main" id="{1BED2994-C7A1-48F6-B3BE-5349B26AF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4191000"/>
            <a:ext cx="312420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804" name="Line 59">
            <a:extLst>
              <a:ext uri="{FF2B5EF4-FFF2-40B4-BE49-F238E27FC236}">
                <a16:creationId xmlns:a16="http://schemas.microsoft.com/office/drawing/2014/main" id="{51A3F1A5-8BE2-4902-8243-7CC587D1A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1828800"/>
            <a:ext cx="0" cy="33528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31805" name="Line 60">
            <a:extLst>
              <a:ext uri="{FF2B5EF4-FFF2-40B4-BE49-F238E27FC236}">
                <a16:creationId xmlns:a16="http://schemas.microsoft.com/office/drawing/2014/main" id="{16A43A03-2131-4ED8-B96B-DB071A7DB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2362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1806" name="Line 61">
            <a:extLst>
              <a:ext uri="{FF2B5EF4-FFF2-40B4-BE49-F238E27FC236}">
                <a16:creationId xmlns:a16="http://schemas.microsoft.com/office/drawing/2014/main" id="{2F0F62E6-8B62-453D-B72D-36CC68FAD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DA1EC84A-536B-483A-906C-E9556EEC9B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F0D4EE-007C-4F8F-B936-4EDCB2971CE2}" type="slidenum">
              <a:rPr lang="en-US" altLang="zh-HK" sz="2000"/>
              <a:pPr eaLnBrk="1" hangingPunct="1"/>
              <a:t>3</a:t>
            </a:fld>
            <a:endParaRPr lang="en-US" altLang="zh-HK" sz="20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D3D31A7-3CFF-4C63-9602-29AABDED6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3038" y="228600"/>
            <a:ext cx="6710362" cy="9906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Confidence Intervals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DE6FF3E-EDBE-46AE-8A9D-72BE08202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305800" cy="4343400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HK" sz="3200" b="1">
                <a:ea typeface="新細明體" panose="02020500000000000000" pitchFamily="18" charset="-120"/>
              </a:rPr>
              <a:t>Content of this chapter</a:t>
            </a: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 sz="3200">
                <a:ea typeface="新細明體" panose="02020500000000000000" pitchFamily="18" charset="-120"/>
              </a:rPr>
              <a:t> Confidence Intervals for the </a:t>
            </a:r>
            <a:r>
              <a:rPr lang="en-US" altLang="zh-HK" sz="3200">
                <a:solidFill>
                  <a:srgbClr val="0000FF"/>
                </a:solidFill>
                <a:ea typeface="新細明體" panose="02020500000000000000" pitchFamily="18" charset="-120"/>
              </a:rPr>
              <a:t>Population </a:t>
            </a:r>
          </a:p>
          <a:p>
            <a:pPr marL="342900" indent="-342900" defTabSz="914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rgbClr val="0000FF"/>
                </a:solidFill>
                <a:ea typeface="新細明體" panose="02020500000000000000" pitchFamily="18" charset="-120"/>
              </a:rPr>
              <a:t>    Mean, </a:t>
            </a:r>
            <a:r>
              <a:rPr lang="el-GR" altLang="zh-HK" sz="3200">
                <a:solidFill>
                  <a:srgbClr val="0000FF"/>
                </a:solidFill>
                <a:cs typeface="Arial" panose="020B0604020202020204" pitchFamily="34" charset="0"/>
                <a:sym typeface="Arial" panose="020B0604020202020204" pitchFamily="34" charset="0"/>
              </a:rPr>
              <a:t>μ</a:t>
            </a:r>
            <a:endParaRPr lang="el-GR" altLang="zh-HK" sz="320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742950" lvl="1" indent="-28575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 when Population Standard Deviation </a:t>
            </a:r>
            <a:r>
              <a:rPr lang="el-GR" altLang="zh-HK">
                <a:solidFill>
                  <a:srgbClr val="FF33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σ</a:t>
            </a:r>
            <a:r>
              <a:rPr lang="en-US" altLang="zh-HK">
                <a:solidFill>
                  <a:srgbClr val="FF3300"/>
                </a:solidFill>
                <a:ea typeface="新細明體" panose="02020500000000000000" pitchFamily="18" charset="-120"/>
              </a:rPr>
              <a:t> is Known</a:t>
            </a:r>
          </a:p>
          <a:p>
            <a:pPr marL="742950" lvl="1" indent="-28575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 when Population Standard Deviation </a:t>
            </a:r>
            <a:r>
              <a:rPr lang="el-GR" altLang="zh-HK">
                <a:solidFill>
                  <a:srgbClr val="FF3300"/>
                </a:solidFill>
                <a:cs typeface="Arial" panose="020B0604020202020204" pitchFamily="34" charset="0"/>
                <a:sym typeface="Arial" panose="020B0604020202020204" pitchFamily="34" charset="0"/>
              </a:rPr>
              <a:t>σ</a:t>
            </a:r>
            <a:r>
              <a:rPr lang="en-US" altLang="zh-HK">
                <a:solidFill>
                  <a:srgbClr val="FF3300"/>
                </a:solidFill>
                <a:ea typeface="新細明體" panose="02020500000000000000" pitchFamily="18" charset="-120"/>
              </a:rPr>
              <a:t> is Unknown</a:t>
            </a: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 sz="3200">
                <a:ea typeface="新細明體" panose="02020500000000000000" pitchFamily="18" charset="-120"/>
              </a:rPr>
              <a:t> Confidence Intervals for the </a:t>
            </a:r>
            <a:r>
              <a:rPr lang="en-US" altLang="zh-HK" sz="3200">
                <a:solidFill>
                  <a:srgbClr val="0000FF"/>
                </a:solidFill>
                <a:ea typeface="新細明體" panose="02020500000000000000" pitchFamily="18" charset="-120"/>
              </a:rPr>
              <a:t>Population </a:t>
            </a:r>
          </a:p>
          <a:p>
            <a:pPr marL="342900" indent="-342900" defTabSz="914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HK" sz="3200">
                <a:solidFill>
                  <a:srgbClr val="0000FF"/>
                </a:solidFill>
                <a:ea typeface="新細明體" panose="02020500000000000000" pitchFamily="18" charset="-120"/>
              </a:rPr>
              <a:t>    Proportion, p</a:t>
            </a:r>
            <a:r>
              <a:rPr lang="en-US" altLang="zh-HK" sz="3200">
                <a:ea typeface="新細明體" panose="02020500000000000000" pitchFamily="18" charset="-120"/>
              </a:rPr>
              <a:t> </a:t>
            </a: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 sz="3200">
                <a:ea typeface="新細明體" panose="02020500000000000000" pitchFamily="18" charset="-120"/>
              </a:rPr>
              <a:t> Determining the </a:t>
            </a:r>
            <a:r>
              <a:rPr lang="en-US" altLang="zh-HK" sz="3200">
                <a:solidFill>
                  <a:srgbClr val="0000FF"/>
                </a:solidFill>
                <a:ea typeface="新細明體" panose="02020500000000000000" pitchFamily="18" charset="-120"/>
              </a:rPr>
              <a:t>Required Sample Size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2">
            <a:extLst>
              <a:ext uri="{FF2B5EF4-FFF2-40B4-BE49-F238E27FC236}">
                <a16:creationId xmlns:a16="http://schemas.microsoft.com/office/drawing/2014/main" id="{4D455114-9979-4EFA-900F-FFA9F736CA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ADCD78-F1A3-4A1D-88F1-3D8E1830CFBF}" type="slidenum">
              <a:rPr lang="en-US" altLang="zh-HK" sz="2000"/>
              <a:pPr eaLnBrk="1" hangingPunct="1"/>
              <a:t>30</a:t>
            </a:fld>
            <a:endParaRPr lang="en-US" altLang="zh-HK" sz="20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CC6003-C8C7-4046-BCE8-277823CE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286000"/>
            <a:ext cx="7467600" cy="33528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C97EF2E-871D-4F92-9670-91DE77F1D8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457200"/>
            <a:ext cx="6096000" cy="7620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t distribution values</a:t>
            </a:r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BD930E0B-27C9-4970-8404-18A6DFB71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447800"/>
            <a:ext cx="5092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With comparison to the Z value</a:t>
            </a:r>
          </a:p>
        </p:txBody>
      </p:sp>
      <p:sp>
        <p:nvSpPr>
          <p:cNvPr id="32774" name="Rectangle 5">
            <a:extLst>
              <a:ext uri="{FF2B5EF4-FFF2-40B4-BE49-F238E27FC236}">
                <a16:creationId xmlns:a16="http://schemas.microsoft.com/office/drawing/2014/main" id="{6B84EC39-850F-40CD-9CE2-3D0E8A1D3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286000"/>
            <a:ext cx="7467600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Confidence       t                 t                t              </a:t>
            </a:r>
            <a:r>
              <a:rPr lang="en-US" altLang="zh-HK" b="1">
                <a:solidFill>
                  <a:schemeClr val="folHlink"/>
                </a:solidFill>
                <a:ea typeface="新細明體" panose="02020500000000000000" pitchFamily="18" charset="-120"/>
              </a:rPr>
              <a:t>Z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</a:t>
            </a:r>
            <a:r>
              <a:rPr lang="en-US" altLang="zh-HK" b="1" u="sng">
                <a:solidFill>
                  <a:schemeClr val="bg2"/>
                </a:solidFill>
                <a:ea typeface="新細明體" panose="02020500000000000000" pitchFamily="18" charset="-120"/>
              </a:rPr>
              <a:t> Level       </a:t>
            </a: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  </a:t>
            </a:r>
            <a:r>
              <a:rPr lang="en-US" altLang="zh-HK" b="1" u="sng">
                <a:solidFill>
                  <a:schemeClr val="bg2"/>
                </a:solidFill>
                <a:ea typeface="新細明體" panose="02020500000000000000" pitchFamily="18" charset="-120"/>
              </a:rPr>
              <a:t>(10 d.f.)</a:t>
            </a: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    </a:t>
            </a:r>
            <a:r>
              <a:rPr lang="en-US" altLang="zh-HK" b="1" u="sng">
                <a:solidFill>
                  <a:schemeClr val="bg2"/>
                </a:solidFill>
                <a:ea typeface="新細明體" panose="02020500000000000000" pitchFamily="18" charset="-120"/>
              </a:rPr>
              <a:t>(20 d.f.)</a:t>
            </a: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    </a:t>
            </a:r>
            <a:r>
              <a:rPr lang="en-US" altLang="zh-HK" b="1" u="sng">
                <a:solidFill>
                  <a:schemeClr val="bg2"/>
                </a:solidFill>
                <a:ea typeface="新細明體" panose="02020500000000000000" pitchFamily="18" charset="-120"/>
              </a:rPr>
              <a:t>(30 d.f.)  </a:t>
            </a: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  ____</a:t>
            </a:r>
          </a:p>
          <a:p>
            <a:pPr>
              <a:lnSpc>
                <a:spcPct val="0"/>
              </a:lnSpc>
              <a:spcBef>
                <a:spcPct val="50000"/>
              </a:spcBef>
            </a:pPr>
            <a:endParaRPr lang="en-US" altLang="zh-HK">
              <a:solidFill>
                <a:schemeClr val="bg2"/>
              </a:solidFill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</a:pPr>
            <a:r>
              <a:rPr lang="en-US" altLang="zh-HK">
                <a:solidFill>
                  <a:schemeClr val="bg2"/>
                </a:solidFill>
                <a:ea typeface="新細明體" panose="02020500000000000000" pitchFamily="18" charset="-120"/>
              </a:rPr>
              <a:t>   .80    	1.372          1.325         1.310       1.28</a:t>
            </a:r>
          </a:p>
          <a:p>
            <a:pPr>
              <a:spcBef>
                <a:spcPct val="50000"/>
              </a:spcBef>
            </a:pPr>
            <a:r>
              <a:rPr lang="en-US" altLang="zh-HK">
                <a:solidFill>
                  <a:schemeClr val="bg2"/>
                </a:solidFill>
                <a:ea typeface="新細明體" panose="02020500000000000000" pitchFamily="18" charset="-120"/>
              </a:rPr>
              <a:t>   .90              1.812          1.725         1.697       1.64</a:t>
            </a:r>
          </a:p>
          <a:p>
            <a:pPr>
              <a:spcBef>
                <a:spcPct val="50000"/>
              </a:spcBef>
            </a:pPr>
            <a:r>
              <a:rPr lang="en-US" altLang="zh-HK">
                <a:solidFill>
                  <a:schemeClr val="bg2"/>
                </a:solidFill>
                <a:ea typeface="新細明體" panose="02020500000000000000" pitchFamily="18" charset="-120"/>
              </a:rPr>
              <a:t>   .95              2.228          2.086         2.042       1.96</a:t>
            </a:r>
          </a:p>
          <a:p>
            <a:pPr>
              <a:spcBef>
                <a:spcPct val="50000"/>
              </a:spcBef>
            </a:pPr>
            <a:r>
              <a:rPr lang="en-US" altLang="zh-HK">
                <a:solidFill>
                  <a:schemeClr val="bg2"/>
                </a:solidFill>
                <a:ea typeface="新細明體" panose="02020500000000000000" pitchFamily="18" charset="-120"/>
              </a:rPr>
              <a:t>   .99              3.169          2.845         2.750       2.58</a:t>
            </a:r>
          </a:p>
        </p:txBody>
      </p:sp>
      <p:sp>
        <p:nvSpPr>
          <p:cNvPr id="32775" name="Line 6">
            <a:extLst>
              <a:ext uri="{FF2B5EF4-FFF2-40B4-BE49-F238E27FC236}">
                <a16:creationId xmlns:a16="http://schemas.microsoft.com/office/drawing/2014/main" id="{CFC3F28B-0562-409E-85FC-E249E149A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8862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2776" name="Line 7">
            <a:extLst>
              <a:ext uri="{FF2B5EF4-FFF2-40B4-BE49-F238E27FC236}">
                <a16:creationId xmlns:a16="http://schemas.microsoft.com/office/drawing/2014/main" id="{4C7525CB-7183-4B00-BED9-F901E70F7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4196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2777" name="Line 8">
            <a:extLst>
              <a:ext uri="{FF2B5EF4-FFF2-40B4-BE49-F238E27FC236}">
                <a16:creationId xmlns:a16="http://schemas.microsoft.com/office/drawing/2014/main" id="{A43A2708-1A80-40FA-AB2C-F3253BED0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953000"/>
            <a:ext cx="693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2778" name="Rectangle 9">
            <a:extLst>
              <a:ext uri="{FF2B5EF4-FFF2-40B4-BE49-F238E27FC236}">
                <a16:creationId xmlns:a16="http://schemas.microsoft.com/office/drawing/2014/main" id="{F665CC94-B2C5-485C-BC26-CB127139E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867400"/>
            <a:ext cx="4419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4D9F4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Note:  t       Z  as  n  increases</a:t>
            </a:r>
          </a:p>
        </p:txBody>
      </p:sp>
      <p:sp>
        <p:nvSpPr>
          <p:cNvPr id="32779" name="Line 10">
            <a:extLst>
              <a:ext uri="{FF2B5EF4-FFF2-40B4-BE49-F238E27FC236}">
                <a16:creationId xmlns:a16="http://schemas.microsoft.com/office/drawing/2014/main" id="{D2704B7F-5003-4012-8945-2F3CD5C6A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6019800"/>
            <a:ext cx="3810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>
            <a:extLst>
              <a:ext uri="{FF2B5EF4-FFF2-40B4-BE49-F238E27FC236}">
                <a16:creationId xmlns:a16="http://schemas.microsoft.com/office/drawing/2014/main" id="{BF07C431-C281-40FA-83DD-228020F41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9FB2E0-8E0A-4221-A1E0-80990D5864EC}" type="slidenum">
              <a:rPr lang="en-US" altLang="zh-HK" sz="2000"/>
              <a:pPr eaLnBrk="1" hangingPunct="1"/>
              <a:t>31</a:t>
            </a:fld>
            <a:endParaRPr lang="en-US" altLang="zh-HK" sz="20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6CF7E41-02D8-4583-B407-7F257BA20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0200"/>
            <a:ext cx="7315200" cy="914400"/>
          </a:xfrm>
          <a:prstGeom prst="rect">
            <a:avLst/>
          </a:prstGeom>
          <a:solidFill>
            <a:srgbClr val="C7DAF7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6AF15E6D-CB5A-471B-9704-4D73DA966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257800"/>
            <a:ext cx="2819400" cy="7620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3797" name="Rectangle 4">
            <a:extLst>
              <a:ext uri="{FF2B5EF4-FFF2-40B4-BE49-F238E27FC236}">
                <a16:creationId xmlns:a16="http://schemas.microsoft.com/office/drawing/2014/main" id="{53E7FAE3-7548-4B98-88FA-FB3C8DD58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Example</a:t>
            </a:r>
          </a:p>
        </p:txBody>
      </p:sp>
      <p:sp>
        <p:nvSpPr>
          <p:cNvPr id="33798" name="Rectangle 5">
            <a:extLst>
              <a:ext uri="{FF2B5EF4-FFF2-40B4-BE49-F238E27FC236}">
                <a16:creationId xmlns:a16="http://schemas.microsoft.com/office/drawing/2014/main" id="{14E0E09D-AC2C-4CEC-AB0A-57F3809398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8077200" cy="2667000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   A random sample of n = 25 has X = 50 and </a:t>
            </a:r>
          </a:p>
          <a:p>
            <a:pPr eaLnBrk="1" hangingPunct="1">
              <a:lnSpc>
                <a:spcPct val="60000"/>
              </a:lnSpc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	S = 8.  Form a 95% confidence interval for </a:t>
            </a:r>
            <a:r>
              <a:rPr lang="el-GR" altLang="zh-HK" sz="2700"/>
              <a:t>μ</a:t>
            </a:r>
            <a:endParaRPr lang="en-US" altLang="zh-HK" sz="2700">
              <a:ea typeface="新細明體" panose="02020500000000000000" pitchFamily="18" charset="-120"/>
            </a:endParaRPr>
          </a:p>
          <a:p>
            <a:pPr eaLnBrk="1" hangingPunct="1">
              <a:lnSpc>
                <a:spcPct val="60000"/>
              </a:lnSpc>
            </a:pPr>
            <a:endParaRPr lang="en-US" altLang="zh-HK" sz="27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HK" sz="2300">
                <a:ea typeface="新細明體" panose="02020500000000000000" pitchFamily="18" charset="-120"/>
              </a:rPr>
              <a:t>d.f. = n – 1 = 24,  so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HK" sz="2300">
              <a:ea typeface="新細明體" panose="02020500000000000000" pitchFamily="18" charset="-12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The confidence interval is</a:t>
            </a:r>
            <a:r>
              <a:rPr lang="en-US" altLang="zh-HK" sz="2300">
                <a:ea typeface="新細明體" panose="02020500000000000000" pitchFamily="18" charset="-120"/>
              </a:rPr>
              <a:t> </a:t>
            </a:r>
            <a:endParaRPr lang="el-GR" altLang="zh-HK" sz="2300"/>
          </a:p>
        </p:txBody>
      </p:sp>
      <p:sp>
        <p:nvSpPr>
          <p:cNvPr id="33799" name="Freeform 6">
            <a:extLst>
              <a:ext uri="{FF2B5EF4-FFF2-40B4-BE49-F238E27FC236}">
                <a16:creationId xmlns:a16="http://schemas.microsoft.com/office/drawing/2014/main" id="{3167B86F-0D11-492E-911B-71CBCA7092FE}"/>
              </a:ext>
            </a:extLst>
          </p:cNvPr>
          <p:cNvSpPr>
            <a:spLocks/>
          </p:cNvSpPr>
          <p:nvPr/>
        </p:nvSpPr>
        <p:spPr bwMode="auto">
          <a:xfrm>
            <a:off x="6048375" y="1676400"/>
            <a:ext cx="276225" cy="1588"/>
          </a:xfrm>
          <a:custGeom>
            <a:avLst/>
            <a:gdLst>
              <a:gd name="T0" fmla="*/ 0 w 174"/>
              <a:gd name="T1" fmla="*/ 0 h 1"/>
              <a:gd name="T2" fmla="*/ 276225 w 174"/>
              <a:gd name="T3" fmla="*/ 1588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4" h="1">
                <a:moveTo>
                  <a:pt x="0" y="0"/>
                </a:moveTo>
                <a:lnTo>
                  <a:pt x="174" y="1"/>
                </a:lnTo>
              </a:path>
            </a:pathLst>
          </a:custGeom>
          <a:solidFill>
            <a:srgbClr val="C7DAF7"/>
          </a:solidFill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aphicFrame>
        <p:nvGraphicFramePr>
          <p:cNvPr id="33800" name="Object 7">
            <a:extLst>
              <a:ext uri="{FF2B5EF4-FFF2-40B4-BE49-F238E27FC236}">
                <a16:creationId xmlns:a16="http://schemas.microsoft.com/office/drawing/2014/main" id="{8069884F-75B7-4C0D-ACA4-7836CDC218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8325" y="2819400"/>
          <a:ext cx="37242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Equation" r:id="rId3" imgW="1600200" imgH="241300" progId="Equation.3">
                  <p:embed/>
                </p:oleObj>
              </mc:Choice>
              <mc:Fallback>
                <p:oleObj name="Equation" r:id="rId3" imgW="16002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2819400"/>
                        <a:ext cx="37242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Object 8">
            <a:extLst>
              <a:ext uri="{FF2B5EF4-FFF2-40B4-BE49-F238E27FC236}">
                <a16:creationId xmlns:a16="http://schemas.microsoft.com/office/drawing/2014/main" id="{E620AF32-084E-44D2-BA50-9CDF9BCEF2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4114800"/>
          <a:ext cx="61039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Equation" r:id="rId5" imgW="2349500" imgH="419100" progId="Equation.3">
                  <p:embed/>
                </p:oleObj>
              </mc:Choice>
              <mc:Fallback>
                <p:oleObj name="Equation" r:id="rId5" imgW="23495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4114800"/>
                        <a:ext cx="6103938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Text Box 9">
            <a:extLst>
              <a:ext uri="{FF2B5EF4-FFF2-40B4-BE49-F238E27FC236}">
                <a16:creationId xmlns:a16="http://schemas.microsoft.com/office/drawing/2014/main" id="{7240012D-5154-4C37-979A-4CB7A9376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4102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(46.698 , 53.302)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A40E0A5B-2B6E-49B0-A621-EE38F842D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47B1FF5-F143-4BF4-A0F9-FF80204947A3}" type="slidenum">
              <a:rPr lang="en-US" altLang="zh-HK" sz="2000"/>
              <a:pPr eaLnBrk="1" hangingPunct="1"/>
              <a:t>32</a:t>
            </a:fld>
            <a:endParaRPr lang="en-US" altLang="zh-HK" sz="2000"/>
          </a:p>
        </p:txBody>
      </p:sp>
      <p:sp>
        <p:nvSpPr>
          <p:cNvPr id="34819" name="Freeform 2">
            <a:extLst>
              <a:ext uri="{FF2B5EF4-FFF2-40B4-BE49-F238E27FC236}">
                <a16:creationId xmlns:a16="http://schemas.microsoft.com/office/drawing/2014/main" id="{23915EDA-299B-4DDF-BAA5-5F333F833E52}"/>
              </a:ext>
            </a:extLst>
          </p:cNvPr>
          <p:cNvSpPr>
            <a:spLocks/>
          </p:cNvSpPr>
          <p:nvPr/>
        </p:nvSpPr>
        <p:spPr bwMode="auto">
          <a:xfrm>
            <a:off x="6172200" y="3124200"/>
            <a:ext cx="2057400" cy="1066800"/>
          </a:xfrm>
          <a:custGeom>
            <a:avLst/>
            <a:gdLst>
              <a:gd name="T0" fmla="*/ 0 w 1086"/>
              <a:gd name="T1" fmla="*/ 1065364 h 743"/>
              <a:gd name="T2" fmla="*/ 2055506 w 1086"/>
              <a:gd name="T3" fmla="*/ 1065364 h 743"/>
              <a:gd name="T4" fmla="*/ 2055506 w 1086"/>
              <a:gd name="T5" fmla="*/ 0 h 743"/>
              <a:gd name="T6" fmla="*/ 0 w 1086"/>
              <a:gd name="T7" fmla="*/ 0 h 743"/>
              <a:gd name="T8" fmla="*/ 0 w 1086"/>
              <a:gd name="T9" fmla="*/ 1065364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0" name="Freeform 3">
            <a:extLst>
              <a:ext uri="{FF2B5EF4-FFF2-40B4-BE49-F238E27FC236}">
                <a16:creationId xmlns:a16="http://schemas.microsoft.com/office/drawing/2014/main" id="{32764EBE-715B-4D79-A5C3-D60C9A8C90FB}"/>
              </a:ext>
            </a:extLst>
          </p:cNvPr>
          <p:cNvSpPr>
            <a:spLocks/>
          </p:cNvSpPr>
          <p:nvPr/>
        </p:nvSpPr>
        <p:spPr bwMode="auto">
          <a:xfrm>
            <a:off x="2971800" y="4724400"/>
            <a:ext cx="1828800" cy="1219200"/>
          </a:xfrm>
          <a:custGeom>
            <a:avLst/>
            <a:gdLst>
              <a:gd name="T0" fmla="*/ 0 w 1241"/>
              <a:gd name="T1" fmla="*/ 1216404 h 436"/>
              <a:gd name="T2" fmla="*/ 1827326 w 1241"/>
              <a:gd name="T3" fmla="*/ 1216404 h 436"/>
              <a:gd name="T4" fmla="*/ 1827326 w 1241"/>
              <a:gd name="T5" fmla="*/ 0 h 436"/>
              <a:gd name="T6" fmla="*/ 0 w 1241"/>
              <a:gd name="T7" fmla="*/ 0 h 436"/>
              <a:gd name="T8" fmla="*/ 0 w 1241"/>
              <a:gd name="T9" fmla="*/ 1216404 h 4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1" h="436">
                <a:moveTo>
                  <a:pt x="0" y="435"/>
                </a:moveTo>
                <a:lnTo>
                  <a:pt x="1240" y="435"/>
                </a:lnTo>
                <a:lnTo>
                  <a:pt x="1240" y="0"/>
                </a:lnTo>
                <a:lnTo>
                  <a:pt x="0" y="0"/>
                </a:lnTo>
                <a:lnTo>
                  <a:pt x="0" y="435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F84329-5108-4217-B18D-63FD54E0B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Confidence Intervals</a:t>
            </a:r>
          </a:p>
        </p:txBody>
      </p:sp>
      <p:sp>
        <p:nvSpPr>
          <p:cNvPr id="34822" name="Freeform 5">
            <a:extLst>
              <a:ext uri="{FF2B5EF4-FFF2-40B4-BE49-F238E27FC236}">
                <a16:creationId xmlns:a16="http://schemas.microsoft.com/office/drawing/2014/main" id="{671492C8-3498-4C33-AFFB-198F66589436}"/>
              </a:ext>
            </a:extLst>
          </p:cNvPr>
          <p:cNvSpPr>
            <a:spLocks/>
          </p:cNvSpPr>
          <p:nvPr/>
        </p:nvSpPr>
        <p:spPr bwMode="auto">
          <a:xfrm>
            <a:off x="1914525" y="3135313"/>
            <a:ext cx="1819275" cy="979487"/>
          </a:xfrm>
          <a:custGeom>
            <a:avLst/>
            <a:gdLst>
              <a:gd name="T0" fmla="*/ 0 w 1068"/>
              <a:gd name="T1" fmla="*/ 977204 h 429"/>
              <a:gd name="T2" fmla="*/ 1817572 w 1068"/>
              <a:gd name="T3" fmla="*/ 977204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977204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3" name="Rectangle 6">
            <a:extLst>
              <a:ext uri="{FF2B5EF4-FFF2-40B4-BE49-F238E27FC236}">
                <a16:creationId xmlns:a16="http://schemas.microsoft.com/office/drawing/2014/main" id="{13803B87-3891-4F10-85A8-706D0D1FB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00400"/>
            <a:ext cx="18367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34824" name="Freeform 7">
            <a:extLst>
              <a:ext uri="{FF2B5EF4-FFF2-40B4-BE49-F238E27FC236}">
                <a16:creationId xmlns:a16="http://schemas.microsoft.com/office/drawing/2014/main" id="{A9FB0B0C-B7D3-498F-AE58-FAF665C5AA7D}"/>
              </a:ext>
            </a:extLst>
          </p:cNvPr>
          <p:cNvSpPr>
            <a:spLocks/>
          </p:cNvSpPr>
          <p:nvPr/>
        </p:nvSpPr>
        <p:spPr bwMode="auto">
          <a:xfrm>
            <a:off x="914400" y="4724400"/>
            <a:ext cx="1662113" cy="1179513"/>
          </a:xfrm>
          <a:custGeom>
            <a:avLst/>
            <a:gdLst>
              <a:gd name="T0" fmla="*/ 0 w 1143"/>
              <a:gd name="T1" fmla="*/ 1177925 h 743"/>
              <a:gd name="T2" fmla="*/ 1660659 w 1143"/>
              <a:gd name="T3" fmla="*/ 1177925 h 743"/>
              <a:gd name="T4" fmla="*/ 1660659 w 1143"/>
              <a:gd name="T5" fmla="*/ 0 h 743"/>
              <a:gd name="T6" fmla="*/ 0 w 1143"/>
              <a:gd name="T7" fmla="*/ 0 h 743"/>
              <a:gd name="T8" fmla="*/ 0 w 1143"/>
              <a:gd name="T9" fmla="*/ 1177925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43" h="743">
                <a:moveTo>
                  <a:pt x="0" y="742"/>
                </a:moveTo>
                <a:lnTo>
                  <a:pt x="1142" y="742"/>
                </a:lnTo>
                <a:lnTo>
                  <a:pt x="1142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5" name="Rectangle 8">
            <a:extLst>
              <a:ext uri="{FF2B5EF4-FFF2-40B4-BE49-F238E27FC236}">
                <a16:creationId xmlns:a16="http://schemas.microsoft.com/office/drawing/2014/main" id="{C44578DF-22C4-4112-B2FA-D51E37671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162550"/>
            <a:ext cx="1927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/>
              <a:t>σ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Unknown</a:t>
            </a:r>
          </a:p>
        </p:txBody>
      </p:sp>
      <p:sp>
        <p:nvSpPr>
          <p:cNvPr id="34826" name="Freeform 9">
            <a:extLst>
              <a:ext uri="{FF2B5EF4-FFF2-40B4-BE49-F238E27FC236}">
                <a16:creationId xmlns:a16="http://schemas.microsoft.com/office/drawing/2014/main" id="{D94B275B-3ECA-4FA9-BDC1-E150D10886CE}"/>
              </a:ext>
            </a:extLst>
          </p:cNvPr>
          <p:cNvSpPr>
            <a:spLocks/>
          </p:cNvSpPr>
          <p:nvPr/>
        </p:nvSpPr>
        <p:spPr bwMode="auto">
          <a:xfrm>
            <a:off x="3657600" y="1676400"/>
            <a:ext cx="1981200" cy="1006475"/>
          </a:xfrm>
          <a:custGeom>
            <a:avLst/>
            <a:gdLst>
              <a:gd name="T0" fmla="*/ 0 w 1115"/>
              <a:gd name="T1" fmla="*/ 1004517 h 514"/>
              <a:gd name="T2" fmla="*/ 1979423 w 1115"/>
              <a:gd name="T3" fmla="*/ 1004517 h 514"/>
              <a:gd name="T4" fmla="*/ 1979423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34827" name="Rectangle 10">
            <a:extLst>
              <a:ext uri="{FF2B5EF4-FFF2-40B4-BE49-F238E27FC236}">
                <a16:creationId xmlns:a16="http://schemas.microsoft.com/office/drawing/2014/main" id="{9CA208D3-6947-4BDD-AEC8-CB107748C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52600"/>
            <a:ext cx="1839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Confidence</a:t>
            </a:r>
          </a:p>
        </p:txBody>
      </p:sp>
      <p:sp>
        <p:nvSpPr>
          <p:cNvPr id="34828" name="Rectangle 11">
            <a:extLst>
              <a:ext uri="{FF2B5EF4-FFF2-40B4-BE49-F238E27FC236}">
                <a16:creationId xmlns:a16="http://schemas.microsoft.com/office/drawing/2014/main" id="{2CC32680-5FE4-4305-A953-C8F73240B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116138"/>
            <a:ext cx="14351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Intervals</a:t>
            </a:r>
          </a:p>
        </p:txBody>
      </p:sp>
      <p:sp>
        <p:nvSpPr>
          <p:cNvPr id="34829" name="Rectangle 12">
            <a:extLst>
              <a:ext uri="{FF2B5EF4-FFF2-40B4-BE49-F238E27FC236}">
                <a16:creationId xmlns:a16="http://schemas.microsoft.com/office/drawing/2014/main" id="{9D66C8EA-2D29-4BF1-9B99-139EB6953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3257550"/>
            <a:ext cx="1865312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Population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34830" name="Rectangle 13">
            <a:extLst>
              <a:ext uri="{FF2B5EF4-FFF2-40B4-BE49-F238E27FC236}">
                <a16:creationId xmlns:a16="http://schemas.microsoft.com/office/drawing/2014/main" id="{FF752167-80BC-437B-BD7E-9A7355F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62550"/>
            <a:ext cx="1571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 </a:t>
            </a:r>
            <a:r>
              <a:rPr lang="el-GR" altLang="zh-HK" b="1"/>
              <a:t>σ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  <a:r>
              <a:rPr lang="en-US" altLang="zh-HK" b="1">
                <a:ea typeface="新細明體" panose="02020500000000000000" pitchFamily="18" charset="-120"/>
              </a:rPr>
              <a:t>Known</a:t>
            </a:r>
          </a:p>
        </p:txBody>
      </p:sp>
      <p:sp>
        <p:nvSpPr>
          <p:cNvPr id="34831" name="Rectangle 14">
            <a:extLst>
              <a:ext uri="{FF2B5EF4-FFF2-40B4-BE49-F238E27FC236}">
                <a16:creationId xmlns:a16="http://schemas.microsoft.com/office/drawing/2014/main" id="{8A980A5E-F115-4007-B020-BFB49D1C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87975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4832" name="Line 15">
            <a:extLst>
              <a:ext uri="{FF2B5EF4-FFF2-40B4-BE49-F238E27FC236}">
                <a16:creationId xmlns:a16="http://schemas.microsoft.com/office/drawing/2014/main" id="{B129F026-1CE2-442E-AE94-96EFCF317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3" name="Line 16">
            <a:extLst>
              <a:ext uri="{FF2B5EF4-FFF2-40B4-BE49-F238E27FC236}">
                <a16:creationId xmlns:a16="http://schemas.microsoft.com/office/drawing/2014/main" id="{EBBAAD28-0FDE-4D93-8968-683940F226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4" name="Line 17">
            <a:extLst>
              <a:ext uri="{FF2B5EF4-FFF2-40B4-BE49-F238E27FC236}">
                <a16:creationId xmlns:a16="http://schemas.microsoft.com/office/drawing/2014/main" id="{502F5F71-95C9-4295-894C-C48950C34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5" name="Line 18">
            <a:extLst>
              <a:ext uri="{FF2B5EF4-FFF2-40B4-BE49-F238E27FC236}">
                <a16:creationId xmlns:a16="http://schemas.microsoft.com/office/drawing/2014/main" id="{71656F83-A882-42D2-A0C8-B3570D9A7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6" name="Line 19">
            <a:extLst>
              <a:ext uri="{FF2B5EF4-FFF2-40B4-BE49-F238E27FC236}">
                <a16:creationId xmlns:a16="http://schemas.microsoft.com/office/drawing/2014/main" id="{0CB67E06-FAA6-4C65-885D-1A24FEECD9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1148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7" name="Line 20">
            <a:extLst>
              <a:ext uri="{FF2B5EF4-FFF2-40B4-BE49-F238E27FC236}">
                <a16:creationId xmlns:a16="http://schemas.microsoft.com/office/drawing/2014/main" id="{3D0A28F5-F935-4307-AEDF-AA425D82D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205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8" name="Line 21">
            <a:extLst>
              <a:ext uri="{FF2B5EF4-FFF2-40B4-BE49-F238E27FC236}">
                <a16:creationId xmlns:a16="http://schemas.microsoft.com/office/drawing/2014/main" id="{87F62491-EACD-4E78-887B-0516D9E92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34839" name="Line 22">
            <a:extLst>
              <a:ext uri="{FF2B5EF4-FFF2-40B4-BE49-F238E27FC236}">
                <a16:creationId xmlns:a16="http://schemas.microsoft.com/office/drawing/2014/main" id="{457C7B4E-6801-4D64-843F-C297DCFCE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B8978C12-A9E8-455D-9279-33E0AB3542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1CF0ED-87A1-4101-A87E-41AF9A63C566}" type="slidenum">
              <a:rPr lang="en-US" altLang="zh-HK" sz="2000"/>
              <a:pPr eaLnBrk="1" hangingPunct="1"/>
              <a:t>33</a:t>
            </a:fld>
            <a:endParaRPr lang="en-US" altLang="zh-HK" sz="20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D88AF9-AF1F-4022-A20D-25F6FFB68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28600"/>
            <a:ext cx="7315200" cy="1066800"/>
          </a:xfrm>
        </p:spPr>
        <p:txBody>
          <a:bodyPr/>
          <a:lstStyle/>
          <a:p>
            <a:pPr defTabSz="914400" eaLnBrk="1" hangingPunct="1">
              <a:lnSpc>
                <a:spcPct val="7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Intervals for the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Population Proportion, p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C508D53F-D679-45F8-9953-4A86825632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7696200" cy="3810000"/>
          </a:xfrm>
        </p:spPr>
        <p:txBody>
          <a:bodyPr/>
          <a:lstStyle/>
          <a:p>
            <a:pPr marL="342900" indent="-342900" defTabSz="914400" eaLnBrk="1" hangingPunct="1">
              <a:lnSpc>
                <a:spcPct val="115000"/>
              </a:lnSpc>
            </a:pPr>
            <a:r>
              <a:rPr lang="en-US" altLang="zh-HK" sz="3200">
                <a:ea typeface="新細明體" panose="02020500000000000000" pitchFamily="18" charset="-120"/>
              </a:rPr>
              <a:t> An interval estimate for the population </a:t>
            </a:r>
          </a:p>
          <a:p>
            <a:pPr marL="342900" indent="-342900" defTabSz="9144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proportion ( p ) can be calculated by </a:t>
            </a:r>
          </a:p>
          <a:p>
            <a:pPr marL="342900" indent="-342900" defTabSz="9144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adding an allowance for uncertainty to </a:t>
            </a:r>
          </a:p>
          <a:p>
            <a:pPr marL="342900" indent="-342900" defTabSz="914400"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r>
              <a:rPr lang="en-US" altLang="zh-HK" sz="3200">
                <a:ea typeface="新細明體" panose="02020500000000000000" pitchFamily="18" charset="-120"/>
              </a:rPr>
              <a:t>    the sample proportion ( p</a:t>
            </a:r>
            <a:r>
              <a:rPr lang="en-US" altLang="zh-HK" sz="3200" baseline="-25000">
                <a:ea typeface="新細明體" panose="02020500000000000000" pitchFamily="18" charset="-120"/>
              </a:rPr>
              <a:t>s</a:t>
            </a:r>
            <a:r>
              <a:rPr lang="en-US" altLang="zh-HK" sz="3200">
                <a:ea typeface="新細明體" panose="02020500000000000000" pitchFamily="18" charset="-120"/>
              </a:rPr>
              <a:t> )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</a:p>
          <a:p>
            <a:pPr marL="342900" indent="-342900" defTabSz="914400" eaLnBrk="1" hangingPunct="1">
              <a:lnSpc>
                <a:spcPct val="40000"/>
              </a:lnSpc>
            </a:pPr>
            <a:endParaRPr lang="en-US" altLang="zh-HK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981FEE61-9707-4CFC-9B08-63D9C4042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AFB82F-FEB2-4167-9CA6-21570FEFC720}" type="slidenum">
              <a:rPr lang="en-US" altLang="zh-HK" sz="2000"/>
              <a:pPr eaLnBrk="1" hangingPunct="1"/>
              <a:t>34</a:t>
            </a:fld>
            <a:endParaRPr lang="en-US" altLang="zh-HK" sz="20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CDDD066-DADC-41C0-BE4E-B32CC538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315200" cy="1066800"/>
          </a:xfrm>
        </p:spPr>
        <p:txBody>
          <a:bodyPr/>
          <a:lstStyle/>
          <a:p>
            <a:pPr defTabSz="914400" eaLnBrk="1" hangingPunct="1">
              <a:lnSpc>
                <a:spcPct val="7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Intervals for the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Population Proportion, p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2619D05C-1B6B-45AC-9A42-D4997BDF9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676400"/>
            <a:ext cx="7696200" cy="4195763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 sz="2700">
                <a:ea typeface="新細明體" panose="02020500000000000000" pitchFamily="18" charset="-120"/>
              </a:rPr>
              <a:t> Recall that the distribution of the sample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     proportion is approximately normal if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     sample size is large, with standard deviation</a:t>
            </a:r>
          </a:p>
          <a:p>
            <a:pPr marL="342900" indent="-342900" defTabSz="914400" eaLnBrk="1" hangingPunct="1"/>
            <a:endParaRPr lang="en-US" altLang="zh-HK" sz="2700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endParaRPr lang="en-US" altLang="zh-HK" sz="2700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endParaRPr lang="en-US" altLang="zh-HK" sz="2700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r>
              <a:rPr lang="en-US" altLang="zh-HK" sz="2700">
                <a:ea typeface="新細明體" panose="02020500000000000000" pitchFamily="18" charset="-120"/>
              </a:rPr>
              <a:t> We will estimate this with sample data:</a:t>
            </a:r>
          </a:p>
        </p:txBody>
      </p:sp>
      <p:sp>
        <p:nvSpPr>
          <p:cNvPr id="36869" name="Text Box 4">
            <a:extLst>
              <a:ext uri="{FF2B5EF4-FFF2-40B4-BE49-F238E27FC236}">
                <a16:creationId xmlns:a16="http://schemas.microsoft.com/office/drawing/2014/main" id="{C29B61EF-77AD-495D-8959-6BF9F646D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  <p:graphicFrame>
        <p:nvGraphicFramePr>
          <p:cNvPr id="36870" name="Object 5">
            <a:extLst>
              <a:ext uri="{FF2B5EF4-FFF2-40B4-BE49-F238E27FC236}">
                <a16:creationId xmlns:a16="http://schemas.microsoft.com/office/drawing/2014/main" id="{AE6E2B43-4D0B-4364-B41C-7FA275ECD8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0325" y="5216525"/>
          <a:ext cx="20193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3" imgW="748975" imgH="444307" progId="Equation.3">
                  <p:embed/>
                </p:oleObj>
              </mc:Choice>
              <mc:Fallback>
                <p:oleObj name="Equation" r:id="rId3" imgW="748975" imgH="444307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5216525"/>
                        <a:ext cx="2019300" cy="11953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6">
            <a:extLst>
              <a:ext uri="{FF2B5EF4-FFF2-40B4-BE49-F238E27FC236}">
                <a16:creationId xmlns:a16="http://schemas.microsoft.com/office/drawing/2014/main" id="{09BE2C11-0DC6-423D-8D89-223B14E04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3276600"/>
          <a:ext cx="2747963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Equation" r:id="rId5" imgW="977476" imgH="444307" progId="Equation.3">
                  <p:embed/>
                </p:oleObj>
              </mc:Choice>
              <mc:Fallback>
                <p:oleObj name="Equation" r:id="rId5" imgW="977476" imgH="444307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276600"/>
                        <a:ext cx="2747963" cy="124777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73FFA59D-9D97-40F4-B7F3-5B9C29FE67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BB6A8B-44EB-455B-8364-BE0F19211F18}" type="slidenum">
              <a:rPr lang="en-US" altLang="zh-HK" sz="2000"/>
              <a:pPr eaLnBrk="1" hangingPunct="1"/>
              <a:t>35</a:t>
            </a:fld>
            <a:endParaRPr lang="en-US" altLang="zh-HK" sz="20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92A4A459-1D0C-474B-9B21-CB9920DD6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924800" cy="7620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Confidence Interval Endpoints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6AFED66-62C7-4DA9-9A1A-50F6594A0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305800" cy="4800600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 Upper and lower confidence limits for the </a:t>
            </a:r>
          </a:p>
          <a:p>
            <a:pPr marL="342900" indent="-342900" defTabSz="914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population proportion are calculated with the </a:t>
            </a:r>
          </a:p>
          <a:p>
            <a:pPr marL="342900" indent="-342900" defTabSz="914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formula</a:t>
            </a:r>
          </a:p>
          <a:p>
            <a:pPr marL="342900" indent="-342900" defTabSz="914400" eaLnBrk="1" hangingPunct="1">
              <a:lnSpc>
                <a:spcPct val="9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9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2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9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 sz="2400">
                <a:ea typeface="新細明體" panose="02020500000000000000" pitchFamily="18" charset="-120"/>
              </a:rPr>
              <a:t> where </a:t>
            </a:r>
          </a:p>
          <a:p>
            <a:pPr marL="742950" lvl="1" indent="-285750" defTabSz="914400" eaLnBrk="1" hangingPunct="1"/>
            <a:r>
              <a:rPr lang="en-US" altLang="zh-HK" sz="1900">
                <a:ea typeface="新細明體" panose="02020500000000000000" pitchFamily="18" charset="-120"/>
              </a:rPr>
              <a:t> Z is the standard normal value for the level of confidence desired</a:t>
            </a:r>
          </a:p>
          <a:p>
            <a:pPr marL="742950" lvl="1" indent="-285750" defTabSz="914400" eaLnBrk="1" hangingPunct="1"/>
            <a:r>
              <a:rPr lang="en-US" altLang="zh-HK" sz="1900">
                <a:ea typeface="新細明體" panose="02020500000000000000" pitchFamily="18" charset="-120"/>
              </a:rPr>
              <a:t> p</a:t>
            </a:r>
            <a:r>
              <a:rPr lang="en-US" altLang="zh-HK" sz="1900" baseline="-25000">
                <a:ea typeface="新細明體" panose="02020500000000000000" pitchFamily="18" charset="-120"/>
              </a:rPr>
              <a:t>s</a:t>
            </a:r>
            <a:r>
              <a:rPr lang="en-US" altLang="zh-HK" sz="1900">
                <a:ea typeface="新細明體" panose="02020500000000000000" pitchFamily="18" charset="-120"/>
              </a:rPr>
              <a:t>  is the sample proportion</a:t>
            </a:r>
          </a:p>
          <a:p>
            <a:pPr marL="742950" lvl="1" indent="-285750" defTabSz="914400" eaLnBrk="1" hangingPunct="1"/>
            <a:r>
              <a:rPr lang="en-US" altLang="zh-HK" sz="1900">
                <a:ea typeface="新細明體" panose="02020500000000000000" pitchFamily="18" charset="-120"/>
              </a:rPr>
              <a:t> n is the sample size</a:t>
            </a:r>
          </a:p>
        </p:txBody>
      </p:sp>
      <p:graphicFrame>
        <p:nvGraphicFramePr>
          <p:cNvPr id="37893" name="Object 4">
            <a:extLst>
              <a:ext uri="{FF2B5EF4-FFF2-40B4-BE49-F238E27FC236}">
                <a16:creationId xmlns:a16="http://schemas.microsoft.com/office/drawing/2014/main" id="{3239E074-3377-4504-8330-4D041AC88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3057525"/>
          <a:ext cx="3654425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3" imgW="1104900" imgH="444500" progId="Equation.3">
                  <p:embed/>
                </p:oleObj>
              </mc:Choice>
              <mc:Fallback>
                <p:oleObj name="Equation" r:id="rId3" imgW="11049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57525"/>
                        <a:ext cx="3654425" cy="146843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>
            <a:extLst>
              <a:ext uri="{FF2B5EF4-FFF2-40B4-BE49-F238E27FC236}">
                <a16:creationId xmlns:a16="http://schemas.microsoft.com/office/drawing/2014/main" id="{80C9396B-BA14-43C2-AFD7-66B153511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3622F1F-C728-4DDC-85C7-F487DF31F2C7}" type="slidenum">
              <a:rPr lang="en-US" altLang="zh-HK" sz="2000"/>
              <a:pPr eaLnBrk="1" hangingPunct="1"/>
              <a:t>36</a:t>
            </a:fld>
            <a:endParaRPr lang="en-US" altLang="zh-HK" sz="20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06690308-3797-439F-9C70-96F26AF71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096000" cy="9144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Example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EB2A577-5983-4849-94F3-E52F1794F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981200"/>
            <a:ext cx="7315200" cy="3022600"/>
          </a:xfrm>
        </p:spPr>
        <p:txBody>
          <a:bodyPr/>
          <a:lstStyle/>
          <a:p>
            <a:pPr marL="342900" indent="-342900" defTabSz="914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A random sample of 100 people     shows that 25 are left-handed. </a:t>
            </a:r>
          </a:p>
          <a:p>
            <a:pPr marL="342900" indent="-342900" defTabSz="914400" eaLnBrk="1" hangingPunct="1">
              <a:lnSpc>
                <a:spcPct val="120000"/>
              </a:lnSpc>
              <a:spcBef>
                <a:spcPct val="4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Form a 95% confidence interval for the true proportion of left-handers</a:t>
            </a:r>
          </a:p>
        </p:txBody>
      </p:sp>
      <p:pic>
        <p:nvPicPr>
          <p:cNvPr id="38917" name="Picture 4" descr="left">
            <a:extLst>
              <a:ext uri="{FF2B5EF4-FFF2-40B4-BE49-F238E27FC236}">
                <a16:creationId xmlns:a16="http://schemas.microsoft.com/office/drawing/2014/main" id="{9B9959CC-2BDE-4DD3-870D-A9D5D407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800600"/>
            <a:ext cx="17335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14A4EFC2-7B65-48E7-838B-9CB77408A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DC4768-0BB7-42BF-9E73-27F2EB7CB747}" type="slidenum">
              <a:rPr lang="en-US" altLang="zh-HK" sz="2000"/>
              <a:pPr eaLnBrk="1" hangingPunct="1"/>
              <a:t>37</a:t>
            </a:fld>
            <a:endParaRPr lang="en-US" altLang="zh-HK" sz="20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D1EECA-D2F1-4A8E-B49C-5C24D1B4A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91200"/>
            <a:ext cx="4343400" cy="609600"/>
          </a:xfrm>
          <a:prstGeom prst="rect">
            <a:avLst/>
          </a:prstGeom>
          <a:solidFill>
            <a:srgbClr val="FDE0BD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B9D8A6E-B44E-4F1B-9DE2-553548FF4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2113" y="228600"/>
            <a:ext cx="5834062" cy="9906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Example</a:t>
            </a:r>
          </a:p>
        </p:txBody>
      </p:sp>
      <p:sp>
        <p:nvSpPr>
          <p:cNvPr id="39941" name="Rectangle 4">
            <a:extLst>
              <a:ext uri="{FF2B5EF4-FFF2-40B4-BE49-F238E27FC236}">
                <a16:creationId xmlns:a16="http://schemas.microsoft.com/office/drawing/2014/main" id="{AF0E53C8-A256-428C-83CB-64688A32C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315200" cy="1828800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 sz="2400">
                <a:ea typeface="新細明體" panose="02020500000000000000" pitchFamily="18" charset="-120"/>
              </a:rPr>
              <a:t> A random sample of 100 people shows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that 25 are left-handed. Form a 95%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confidence interval for the true proportion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of left-handers.</a:t>
            </a:r>
          </a:p>
        </p:txBody>
      </p:sp>
      <p:graphicFrame>
        <p:nvGraphicFramePr>
          <p:cNvPr id="39942" name="Object 8">
            <a:extLst>
              <a:ext uri="{FF2B5EF4-FFF2-40B4-BE49-F238E27FC236}">
                <a16:creationId xmlns:a16="http://schemas.microsoft.com/office/drawing/2014/main" id="{3E1D3FC4-3F64-4718-AB82-6A61E4536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505200"/>
          <a:ext cx="5151438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3" imgW="2222500" imgH="584200" progId="Equation.3">
                  <p:embed/>
                </p:oleObj>
              </mc:Choice>
              <mc:Fallback>
                <p:oleObj name="Equation" r:id="rId3" imgW="2222500" imgH="584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505200"/>
                        <a:ext cx="5151438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9">
            <a:extLst>
              <a:ext uri="{FF2B5EF4-FFF2-40B4-BE49-F238E27FC236}">
                <a16:creationId xmlns:a16="http://schemas.microsoft.com/office/drawing/2014/main" id="{1C5B9125-26DD-457E-BFED-8668E000CB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953000"/>
          <a:ext cx="4281488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Equation" r:id="rId5" imgW="1371600" imgH="482600" progId="Equation.3">
                  <p:embed/>
                </p:oleObj>
              </mc:Choice>
              <mc:Fallback>
                <p:oleObj name="Equation" r:id="rId5" imgW="1371600" imgH="482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953000"/>
                        <a:ext cx="4281488" cy="150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4" name="Text Box 10">
            <a:extLst>
              <a:ext uri="{FF2B5EF4-FFF2-40B4-BE49-F238E27FC236}">
                <a16:creationId xmlns:a16="http://schemas.microsoft.com/office/drawing/2014/main" id="{E905B596-0129-48F9-B2D4-4E1C5B807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  <p:pic>
        <p:nvPicPr>
          <p:cNvPr id="39945" name="Picture 11" descr="left">
            <a:extLst>
              <a:ext uri="{FF2B5EF4-FFF2-40B4-BE49-F238E27FC236}">
                <a16:creationId xmlns:a16="http://schemas.microsoft.com/office/drawing/2014/main" id="{E6F7D56B-34A9-4718-8E10-92896B730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375275"/>
            <a:ext cx="120015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E22331EE-1319-4F63-857E-1423E1415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23F982-426F-44BA-9B88-FDC54A8AFBA5}" type="slidenum">
              <a:rPr lang="en-US" altLang="zh-HK" sz="2000"/>
              <a:pPr eaLnBrk="1" hangingPunct="1"/>
              <a:t>38</a:t>
            </a:fld>
            <a:endParaRPr lang="en-US" altLang="zh-HK" sz="20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26D1B5CE-46BD-4010-ADDF-1C02055EC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457200"/>
            <a:ext cx="6096000" cy="7620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Interpretation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C0C3596-4139-4AEE-B10E-9E49CCC07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696200" cy="4648200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We are 95% confident that the true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percentage of left-handers in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population is between 16.51% and 33.49%.  </a:t>
            </a:r>
          </a:p>
          <a:p>
            <a:pPr marL="342900" indent="-342900" defTabSz="914400" eaLnBrk="1" hangingPunct="1">
              <a:lnSpc>
                <a:spcPct val="6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r>
              <a:rPr lang="en-US" altLang="zh-HK">
                <a:solidFill>
                  <a:schemeClr val="tx2"/>
                </a:solidFill>
                <a:ea typeface="新細明體" panose="02020500000000000000" pitchFamily="18" charset="-120"/>
              </a:rPr>
              <a:t> Although the interval from .1651 to .3349 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tx2"/>
                </a:solidFill>
                <a:ea typeface="新細明體" panose="02020500000000000000" pitchFamily="18" charset="-120"/>
              </a:rPr>
              <a:t>    may or may not contain the true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tx2"/>
                </a:solidFill>
                <a:ea typeface="新細明體" panose="02020500000000000000" pitchFamily="18" charset="-120"/>
              </a:rPr>
              <a:t>    proportion, 95% of intervals formed from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tx2"/>
                </a:solidFill>
                <a:ea typeface="新細明體" panose="02020500000000000000" pitchFamily="18" charset="-120"/>
              </a:rPr>
              <a:t>    samples of size 100 in this manner will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chemeClr val="tx2"/>
                </a:solidFill>
                <a:ea typeface="新細明體" panose="02020500000000000000" pitchFamily="18" charset="-120"/>
              </a:rPr>
              <a:t>    contain the true proportion.</a:t>
            </a:r>
          </a:p>
        </p:txBody>
      </p:sp>
      <p:pic>
        <p:nvPicPr>
          <p:cNvPr id="40965" name="Picture 4" descr="left">
            <a:extLst>
              <a:ext uri="{FF2B5EF4-FFF2-40B4-BE49-F238E27FC236}">
                <a16:creationId xmlns:a16="http://schemas.microsoft.com/office/drawing/2014/main" id="{06DF1DFB-CF0C-465A-A193-DD65D08B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375275"/>
            <a:ext cx="120015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>
            <a:extLst>
              <a:ext uri="{FF2B5EF4-FFF2-40B4-BE49-F238E27FC236}">
                <a16:creationId xmlns:a16="http://schemas.microsoft.com/office/drawing/2014/main" id="{9931C02A-C366-4A1B-BDD9-88ABAA2EB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C947C0-1FED-4450-ABB0-AA0C9E0BB900}" type="slidenum">
              <a:rPr lang="en-US" altLang="zh-HK" sz="2000"/>
              <a:pPr eaLnBrk="1" hangingPunct="1"/>
              <a:t>39</a:t>
            </a:fld>
            <a:endParaRPr lang="en-US" altLang="zh-HK" sz="2000"/>
          </a:p>
        </p:txBody>
      </p:sp>
      <p:sp>
        <p:nvSpPr>
          <p:cNvPr id="41987" name="Freeform 2">
            <a:extLst>
              <a:ext uri="{FF2B5EF4-FFF2-40B4-BE49-F238E27FC236}">
                <a16:creationId xmlns:a16="http://schemas.microsoft.com/office/drawing/2014/main" id="{42DEB739-7A0F-4AB1-BE29-3079B3F8E94C}"/>
              </a:ext>
            </a:extLst>
          </p:cNvPr>
          <p:cNvSpPr>
            <a:spLocks/>
          </p:cNvSpPr>
          <p:nvPr/>
        </p:nvSpPr>
        <p:spPr bwMode="auto">
          <a:xfrm>
            <a:off x="5486400" y="3505200"/>
            <a:ext cx="1981200" cy="838200"/>
          </a:xfrm>
          <a:custGeom>
            <a:avLst/>
            <a:gdLst>
              <a:gd name="T0" fmla="*/ 0 w 1086"/>
              <a:gd name="T1" fmla="*/ 837072 h 743"/>
              <a:gd name="T2" fmla="*/ 1979376 w 1086"/>
              <a:gd name="T3" fmla="*/ 837072 h 743"/>
              <a:gd name="T4" fmla="*/ 1979376 w 1086"/>
              <a:gd name="T5" fmla="*/ 0 h 743"/>
              <a:gd name="T6" fmla="*/ 0 w 1086"/>
              <a:gd name="T7" fmla="*/ 0 h 743"/>
              <a:gd name="T8" fmla="*/ 0 w 1086"/>
              <a:gd name="T9" fmla="*/ 837072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9338BA72-3341-4F73-9A91-71E4FAFF1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41989" name="Freeform 4">
            <a:extLst>
              <a:ext uri="{FF2B5EF4-FFF2-40B4-BE49-F238E27FC236}">
                <a16:creationId xmlns:a16="http://schemas.microsoft.com/office/drawing/2014/main" id="{A9A82DC4-72BE-48D7-8F17-1E98DD7E1583}"/>
              </a:ext>
            </a:extLst>
          </p:cNvPr>
          <p:cNvSpPr>
            <a:spLocks/>
          </p:cNvSpPr>
          <p:nvPr/>
        </p:nvSpPr>
        <p:spPr bwMode="auto">
          <a:xfrm>
            <a:off x="1914525" y="3516313"/>
            <a:ext cx="1819275" cy="827087"/>
          </a:xfrm>
          <a:custGeom>
            <a:avLst/>
            <a:gdLst>
              <a:gd name="T0" fmla="*/ 0 w 1068"/>
              <a:gd name="T1" fmla="*/ 825159 h 429"/>
              <a:gd name="T2" fmla="*/ 1817572 w 1068"/>
              <a:gd name="T3" fmla="*/ 825159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825159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1990" name="Rectangle 5">
            <a:extLst>
              <a:ext uri="{FF2B5EF4-FFF2-40B4-BE49-F238E27FC236}">
                <a16:creationId xmlns:a16="http://schemas.microsoft.com/office/drawing/2014/main" id="{EB4B0C8B-10B9-43BD-BF72-CF55D630C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3505200"/>
            <a:ext cx="1296987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41991" name="Freeform 6">
            <a:extLst>
              <a:ext uri="{FF2B5EF4-FFF2-40B4-BE49-F238E27FC236}">
                <a16:creationId xmlns:a16="http://schemas.microsoft.com/office/drawing/2014/main" id="{AB486556-B66C-44AF-AE6D-3F694EF13A84}"/>
              </a:ext>
            </a:extLst>
          </p:cNvPr>
          <p:cNvSpPr>
            <a:spLocks/>
          </p:cNvSpPr>
          <p:nvPr/>
        </p:nvSpPr>
        <p:spPr bwMode="auto">
          <a:xfrm>
            <a:off x="3495675" y="2057400"/>
            <a:ext cx="2286000" cy="1006475"/>
          </a:xfrm>
          <a:custGeom>
            <a:avLst/>
            <a:gdLst>
              <a:gd name="T0" fmla="*/ 0 w 1115"/>
              <a:gd name="T1" fmla="*/ 1004517 h 514"/>
              <a:gd name="T2" fmla="*/ 2283950 w 1115"/>
              <a:gd name="T3" fmla="*/ 1004517 h 514"/>
              <a:gd name="T4" fmla="*/ 2283950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1992" name="Rectangle 7">
            <a:extLst>
              <a:ext uri="{FF2B5EF4-FFF2-40B4-BE49-F238E27FC236}">
                <a16:creationId xmlns:a16="http://schemas.microsoft.com/office/drawing/2014/main" id="{6E429DED-DEA1-4024-A4B6-AD0EA4496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2133600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Determining</a:t>
            </a:r>
          </a:p>
        </p:txBody>
      </p:sp>
      <p:sp>
        <p:nvSpPr>
          <p:cNvPr id="41993" name="Rectangle 8">
            <a:extLst>
              <a:ext uri="{FF2B5EF4-FFF2-40B4-BE49-F238E27FC236}">
                <a16:creationId xmlns:a16="http://schemas.microsoft.com/office/drawing/2014/main" id="{D6C6F403-9126-41E2-A60E-6EC8170CF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497138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Sample Size</a:t>
            </a:r>
          </a:p>
        </p:txBody>
      </p:sp>
      <p:sp>
        <p:nvSpPr>
          <p:cNvPr id="41994" name="Rectangle 9">
            <a:extLst>
              <a:ext uri="{FF2B5EF4-FFF2-40B4-BE49-F238E27FC236}">
                <a16:creationId xmlns:a16="http://schemas.microsoft.com/office/drawing/2014/main" id="{5E2085A0-1CD0-480B-8CF0-F190F950B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505200"/>
            <a:ext cx="186531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41995" name="Line 10">
            <a:extLst>
              <a:ext uri="{FF2B5EF4-FFF2-40B4-BE49-F238E27FC236}">
                <a16:creationId xmlns:a16="http://schemas.microsoft.com/office/drawing/2014/main" id="{C901561C-EF6B-4B0F-B865-03EB4F30F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048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1996" name="Line 11">
            <a:extLst>
              <a:ext uri="{FF2B5EF4-FFF2-40B4-BE49-F238E27FC236}">
                <a16:creationId xmlns:a16="http://schemas.microsoft.com/office/drawing/2014/main" id="{37B083F9-91F9-4856-91CE-60CE8BD0F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276600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1997" name="Line 12">
            <a:extLst>
              <a:ext uri="{FF2B5EF4-FFF2-40B4-BE49-F238E27FC236}">
                <a16:creationId xmlns:a16="http://schemas.microsoft.com/office/drawing/2014/main" id="{8E67B388-1583-4C0F-84B2-204BCCAF1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276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1998" name="Line 13">
            <a:extLst>
              <a:ext uri="{FF2B5EF4-FFF2-40B4-BE49-F238E27FC236}">
                <a16:creationId xmlns:a16="http://schemas.microsoft.com/office/drawing/2014/main" id="{E7CDE5C1-182D-4D82-8D2A-CD3D15B5C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3276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BE3853D3-8420-40C4-9C57-10E4FCB5C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B50DD9-3AEB-4CF3-B7BE-06E36F509517}" type="slidenum">
              <a:rPr lang="en-US" altLang="zh-HK" sz="2000"/>
              <a:pPr eaLnBrk="1" hangingPunct="1"/>
              <a:t>4</a:t>
            </a:fld>
            <a:endParaRPr lang="en-US" altLang="zh-HK" sz="20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4725496-A375-4140-9FE4-F13CD5381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162800" cy="990600"/>
          </a:xfrm>
        </p:spPr>
        <p:txBody>
          <a:bodyPr/>
          <a:lstStyle/>
          <a:p>
            <a:pPr defTabSz="914400"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Point and Interval Estimates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BBA72CBF-EDE3-4D97-8D2C-B9E7EE5B0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696200" cy="1649413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 A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point estimate</a:t>
            </a:r>
            <a:r>
              <a:rPr lang="en-US" altLang="zh-HK">
                <a:ea typeface="新細明體" panose="02020500000000000000" pitchFamily="18" charset="-120"/>
              </a:rPr>
              <a:t> is a single number </a:t>
            </a:r>
          </a:p>
          <a:p>
            <a:pPr marL="342900" indent="-342900" defTabSz="914400" eaLnBrk="1" hangingPunct="1">
              <a:lnSpc>
                <a:spcPct val="9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A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confidence interval</a:t>
            </a:r>
            <a:r>
              <a:rPr lang="en-US" altLang="zh-HK">
                <a:ea typeface="新細明體" panose="02020500000000000000" pitchFamily="18" charset="-120"/>
              </a:rPr>
              <a:t> provides additional </a:t>
            </a:r>
          </a:p>
          <a:p>
            <a:pPr marL="342900" indent="-342900" defTabSz="914400" eaLnBrk="1" hangingPunct="1">
              <a:lnSpc>
                <a:spcPct val="90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information about variability</a:t>
            </a:r>
          </a:p>
        </p:txBody>
      </p:sp>
      <p:sp>
        <p:nvSpPr>
          <p:cNvPr id="6149" name="Line 4">
            <a:extLst>
              <a:ext uri="{FF2B5EF4-FFF2-40B4-BE49-F238E27FC236}">
                <a16:creationId xmlns:a16="http://schemas.microsoft.com/office/drawing/2014/main" id="{0D0684A1-D96A-4439-B2E7-6BA1C8785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886200"/>
            <a:ext cx="6553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150" name="Line 5">
            <a:extLst>
              <a:ext uri="{FF2B5EF4-FFF2-40B4-BE49-F238E27FC236}">
                <a16:creationId xmlns:a16="http://schemas.microsoft.com/office/drawing/2014/main" id="{E2BB96EB-1BA4-4D7C-965D-0054F7ABE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375" y="36576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151" name="Line 6">
            <a:extLst>
              <a:ext uri="{FF2B5EF4-FFF2-40B4-BE49-F238E27FC236}">
                <a16:creationId xmlns:a16="http://schemas.microsoft.com/office/drawing/2014/main" id="{9C50DE24-FEA8-493B-945F-8A7F7064F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5575" y="36576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6152" name="AutoShape 7">
            <a:extLst>
              <a:ext uri="{FF2B5EF4-FFF2-40B4-BE49-F238E27FC236}">
                <a16:creationId xmlns:a16="http://schemas.microsoft.com/office/drawing/2014/main" id="{21867A3D-6852-4C39-B2F0-AFFFB223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733800"/>
            <a:ext cx="152400" cy="304800"/>
          </a:xfrm>
          <a:prstGeom prst="diamond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6153" name="AutoShape 8">
            <a:extLst>
              <a:ext uri="{FF2B5EF4-FFF2-40B4-BE49-F238E27FC236}">
                <a16:creationId xmlns:a16="http://schemas.microsoft.com/office/drawing/2014/main" id="{454E05EF-177A-4874-9EC3-9982E325C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4114800"/>
            <a:ext cx="152400" cy="685800"/>
          </a:xfrm>
          <a:prstGeom prst="upArrow">
            <a:avLst>
              <a:gd name="adj1" fmla="val 50000"/>
              <a:gd name="adj2" fmla="val 112500"/>
            </a:avLst>
          </a:prstGeom>
          <a:solidFill>
            <a:srgbClr val="0000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6154" name="Text Box 9">
            <a:extLst>
              <a:ext uri="{FF2B5EF4-FFF2-40B4-BE49-F238E27FC236}">
                <a16:creationId xmlns:a16="http://schemas.microsoft.com/office/drawing/2014/main" id="{488BD30C-2C5B-4DA1-93BD-6D9FF19B7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48006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b="1">
                <a:ea typeface="新細明體" panose="02020500000000000000" pitchFamily="18" charset="-120"/>
              </a:rPr>
              <a:t>Point Estimate</a:t>
            </a:r>
          </a:p>
        </p:txBody>
      </p:sp>
      <p:sp>
        <p:nvSpPr>
          <p:cNvPr id="6155" name="Text Box 10">
            <a:extLst>
              <a:ext uri="{FF2B5EF4-FFF2-40B4-BE49-F238E27FC236}">
                <a16:creationId xmlns:a16="http://schemas.microsoft.com/office/drawing/2014/main" id="{43E174A7-BF72-44CF-91F9-B1EEFD84D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4343400"/>
            <a:ext cx="175260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Lower </a:t>
            </a:r>
          </a:p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Confidence </a:t>
            </a:r>
          </a:p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Limit</a:t>
            </a:r>
          </a:p>
        </p:txBody>
      </p:sp>
      <p:sp>
        <p:nvSpPr>
          <p:cNvPr id="6156" name="Text Box 11">
            <a:extLst>
              <a:ext uri="{FF2B5EF4-FFF2-40B4-BE49-F238E27FC236}">
                <a16:creationId xmlns:a16="http://schemas.microsoft.com/office/drawing/2014/main" id="{996FA0B8-9AB9-4172-912C-1374820C0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75" y="4267200"/>
            <a:ext cx="167640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Upper</a:t>
            </a:r>
          </a:p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Confidence </a:t>
            </a:r>
          </a:p>
          <a:p>
            <a:pPr>
              <a:spcBef>
                <a:spcPct val="20000"/>
              </a:spcBef>
            </a:pPr>
            <a:r>
              <a:rPr lang="en-US" altLang="zh-HK" sz="2000" b="1">
                <a:ea typeface="新細明體" panose="02020500000000000000" pitchFamily="18" charset="-120"/>
              </a:rPr>
              <a:t>Limit</a:t>
            </a:r>
          </a:p>
        </p:txBody>
      </p:sp>
      <p:sp>
        <p:nvSpPr>
          <p:cNvPr id="6157" name="Line 12">
            <a:extLst>
              <a:ext uri="{FF2B5EF4-FFF2-40B4-BE49-F238E27FC236}">
                <a16:creationId xmlns:a16="http://schemas.microsoft.com/office/drawing/2014/main" id="{D4D92F0B-1E79-4621-A75C-E86F00887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486400"/>
            <a:ext cx="6553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6158" name="Text Box 13">
            <a:extLst>
              <a:ext uri="{FF2B5EF4-FFF2-40B4-BE49-F238E27FC236}">
                <a16:creationId xmlns:a16="http://schemas.microsoft.com/office/drawing/2014/main" id="{7472EC9E-250B-473C-81E3-DCE47DAF6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486400"/>
            <a:ext cx="35814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b="1">
                <a:solidFill>
                  <a:schemeClr val="hlink"/>
                </a:solidFill>
                <a:ea typeface="新細明體" panose="02020500000000000000" pitchFamily="18" charset="-120"/>
              </a:rPr>
              <a:t>Width of </a:t>
            </a:r>
          </a:p>
          <a:p>
            <a:pPr algn="ctr">
              <a:lnSpc>
                <a:spcPct val="10000"/>
              </a:lnSpc>
              <a:spcBef>
                <a:spcPct val="50000"/>
              </a:spcBef>
            </a:pPr>
            <a:r>
              <a:rPr lang="en-US" altLang="zh-HK" b="1">
                <a:solidFill>
                  <a:schemeClr val="hlink"/>
                </a:solidFill>
                <a:ea typeface="新細明體" panose="02020500000000000000" pitchFamily="18" charset="-120"/>
              </a:rPr>
              <a:t>confidence interval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>
            <a:extLst>
              <a:ext uri="{FF2B5EF4-FFF2-40B4-BE49-F238E27FC236}">
                <a16:creationId xmlns:a16="http://schemas.microsoft.com/office/drawing/2014/main" id="{E41331CC-771C-4B72-AB98-96DE4A4231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DBF092-095E-4C1A-BADC-4959614B8A41}" type="slidenum">
              <a:rPr lang="en-US" altLang="zh-HK" sz="2000"/>
              <a:pPr eaLnBrk="1" hangingPunct="1"/>
              <a:t>40</a:t>
            </a:fld>
            <a:endParaRPr lang="en-US" altLang="zh-HK" sz="20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843F2430-3849-45A6-AABF-69224B21F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Sampling Error</a:t>
            </a:r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1546C392-7FB5-44A6-9E38-F9A83734F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382000" cy="4343400"/>
          </a:xfrm>
          <a:noFill/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The required sample size can be found to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reach a desired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margin of error (e)</a:t>
            </a:r>
            <a:r>
              <a:rPr lang="en-US" altLang="zh-HK">
                <a:ea typeface="新細明體" panose="02020500000000000000" pitchFamily="18" charset="-120"/>
              </a:rPr>
              <a:t> with a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specified level of confidence (1 - </a:t>
            </a:r>
            <a:r>
              <a:rPr lang="en-US" altLang="zh-HK" b="1">
                <a:ea typeface="新細明體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>
                <a:ea typeface="新細明體" panose="02020500000000000000" pitchFamily="18" charset="-120"/>
              </a:rPr>
              <a:t>)</a:t>
            </a:r>
          </a:p>
          <a:p>
            <a:pPr marL="342900" indent="-342900" defTabSz="9144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110000"/>
              </a:lnSpc>
            </a:pPr>
            <a:r>
              <a:rPr lang="en-US" altLang="zh-HK">
                <a:ea typeface="新細明體" panose="02020500000000000000" pitchFamily="18" charset="-120"/>
              </a:rPr>
              <a:t> The margin of error is also called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sampling error</a:t>
            </a:r>
          </a:p>
          <a:p>
            <a:pPr marL="742950" lvl="1" indent="-285750" defTabSz="914400" eaLnBrk="1" hangingPunct="1">
              <a:lnSpc>
                <a:spcPct val="110000"/>
              </a:lnSpc>
            </a:pPr>
            <a:r>
              <a:rPr lang="en-US" altLang="zh-HK">
                <a:ea typeface="新細明體" panose="02020500000000000000" pitchFamily="18" charset="-120"/>
              </a:rPr>
              <a:t> the amount of imprecision in the estimate of the </a:t>
            </a:r>
          </a:p>
          <a:p>
            <a:pPr marL="742950" lvl="1" indent="-285750" defTabSz="914400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population parameter</a:t>
            </a:r>
          </a:p>
          <a:p>
            <a:pPr marL="742950" lvl="1" indent="-285750" defTabSz="914400" eaLnBrk="1" hangingPunct="1">
              <a:lnSpc>
                <a:spcPct val="110000"/>
              </a:lnSpc>
            </a:pPr>
            <a:r>
              <a:rPr lang="en-US" altLang="zh-HK">
                <a:ea typeface="新細明體" panose="02020500000000000000" pitchFamily="18" charset="-120"/>
              </a:rPr>
              <a:t> the amount added and subtracted to the point </a:t>
            </a:r>
          </a:p>
          <a:p>
            <a:pPr marL="742950" lvl="1" indent="-285750" defTabSz="914400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estimate to form the confidence interval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391581D0-72C7-4962-9D72-A4628EA294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FAE2C9-454F-485D-9047-D48B390B3957}" type="slidenum">
              <a:rPr lang="en-US" altLang="zh-HK" sz="2000"/>
              <a:pPr eaLnBrk="1" hangingPunct="1"/>
              <a:t>41</a:t>
            </a:fld>
            <a:endParaRPr lang="en-US" altLang="zh-HK" sz="200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3ED6271-14A5-44D8-BEAF-D23159B7AC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44036" name="Freeform 4">
            <a:extLst>
              <a:ext uri="{FF2B5EF4-FFF2-40B4-BE49-F238E27FC236}">
                <a16:creationId xmlns:a16="http://schemas.microsoft.com/office/drawing/2014/main" id="{CD28EEDF-DDFB-4786-A9C7-520BA87047F9}"/>
              </a:ext>
            </a:extLst>
          </p:cNvPr>
          <p:cNvSpPr>
            <a:spLocks/>
          </p:cNvSpPr>
          <p:nvPr/>
        </p:nvSpPr>
        <p:spPr bwMode="auto">
          <a:xfrm>
            <a:off x="1914525" y="3135313"/>
            <a:ext cx="1819275" cy="827087"/>
          </a:xfrm>
          <a:custGeom>
            <a:avLst/>
            <a:gdLst>
              <a:gd name="T0" fmla="*/ 0 w 1068"/>
              <a:gd name="T1" fmla="*/ 825159 h 429"/>
              <a:gd name="T2" fmla="*/ 1817572 w 1068"/>
              <a:gd name="T3" fmla="*/ 825159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825159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737F15D3-9F77-49F0-9D1D-980D90390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3124200"/>
            <a:ext cx="1296987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44038" name="Freeform 6">
            <a:extLst>
              <a:ext uri="{FF2B5EF4-FFF2-40B4-BE49-F238E27FC236}">
                <a16:creationId xmlns:a16="http://schemas.microsoft.com/office/drawing/2014/main" id="{83F52932-91D9-4360-B454-99E597E82C45}"/>
              </a:ext>
            </a:extLst>
          </p:cNvPr>
          <p:cNvSpPr>
            <a:spLocks/>
          </p:cNvSpPr>
          <p:nvPr/>
        </p:nvSpPr>
        <p:spPr bwMode="auto">
          <a:xfrm>
            <a:off x="3495675" y="1676400"/>
            <a:ext cx="2286000" cy="1006475"/>
          </a:xfrm>
          <a:custGeom>
            <a:avLst/>
            <a:gdLst>
              <a:gd name="T0" fmla="*/ 0 w 1115"/>
              <a:gd name="T1" fmla="*/ 1004517 h 514"/>
              <a:gd name="T2" fmla="*/ 2283950 w 1115"/>
              <a:gd name="T3" fmla="*/ 1004517 h 514"/>
              <a:gd name="T4" fmla="*/ 2283950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5FA05595-0806-4143-BD82-2BA2377A0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1752600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Determining</a:t>
            </a:r>
          </a:p>
        </p:txBody>
      </p:sp>
      <p:sp>
        <p:nvSpPr>
          <p:cNvPr id="44040" name="Rectangle 8">
            <a:extLst>
              <a:ext uri="{FF2B5EF4-FFF2-40B4-BE49-F238E27FC236}">
                <a16:creationId xmlns:a16="http://schemas.microsoft.com/office/drawing/2014/main" id="{CB9821AB-806E-4442-8BC4-13BFE101E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116138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Sample Size</a:t>
            </a:r>
          </a:p>
        </p:txBody>
      </p:sp>
      <p:sp>
        <p:nvSpPr>
          <p:cNvPr id="44041" name="Line 10">
            <a:extLst>
              <a:ext uri="{FF2B5EF4-FFF2-40B4-BE49-F238E27FC236}">
                <a16:creationId xmlns:a16="http://schemas.microsoft.com/office/drawing/2014/main" id="{3003C44F-2E93-4761-A799-82D781F81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4042" name="Line 11">
            <a:extLst>
              <a:ext uri="{FF2B5EF4-FFF2-40B4-BE49-F238E27FC236}">
                <a16:creationId xmlns:a16="http://schemas.microsoft.com/office/drawing/2014/main" id="{F9061AC5-8234-4EAB-ADC8-E5EECFE4D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4043" name="Line 12">
            <a:extLst>
              <a:ext uri="{FF2B5EF4-FFF2-40B4-BE49-F238E27FC236}">
                <a16:creationId xmlns:a16="http://schemas.microsoft.com/office/drawing/2014/main" id="{C719B558-E2FB-4F91-BC43-00FEDA27E7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graphicFrame>
        <p:nvGraphicFramePr>
          <p:cNvPr id="44044" name="Object 15">
            <a:extLst>
              <a:ext uri="{FF2B5EF4-FFF2-40B4-BE49-F238E27FC236}">
                <a16:creationId xmlns:a16="http://schemas.microsoft.com/office/drawing/2014/main" id="{078D125D-B337-43C9-87B1-6013F2CF0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4343400"/>
          <a:ext cx="2100263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Equation" r:id="rId3" imgW="634725" imgH="418918" progId="Equation.3">
                  <p:embed/>
                </p:oleObj>
              </mc:Choice>
              <mc:Fallback>
                <p:oleObj name="Equation" r:id="rId3" imgW="634725" imgH="418918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343400"/>
                        <a:ext cx="2100263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Oval 16">
            <a:extLst>
              <a:ext uri="{FF2B5EF4-FFF2-40B4-BE49-F238E27FC236}">
                <a16:creationId xmlns:a16="http://schemas.microsoft.com/office/drawing/2014/main" id="{29F18620-4836-49F6-924B-440E82865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343400"/>
            <a:ext cx="1562100" cy="1447800"/>
          </a:xfrm>
          <a:prstGeom prst="ellipse">
            <a:avLst/>
          </a:prstGeom>
          <a:noFill/>
          <a:ln w="38100" algn="ctr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pSp>
        <p:nvGrpSpPr>
          <p:cNvPr id="44046" name="Group 17">
            <a:extLst>
              <a:ext uri="{FF2B5EF4-FFF2-40B4-BE49-F238E27FC236}">
                <a16:creationId xmlns:a16="http://schemas.microsoft.com/office/drawing/2014/main" id="{F1334A10-7CAA-4F7D-8437-2D3601CFB0D8}"/>
              </a:ext>
            </a:extLst>
          </p:cNvPr>
          <p:cNvGrpSpPr>
            <a:grpSpLocks/>
          </p:cNvGrpSpPr>
          <p:nvPr/>
        </p:nvGrpSpPr>
        <p:grpSpPr bwMode="auto">
          <a:xfrm rot="356895">
            <a:off x="3148013" y="5475288"/>
            <a:ext cx="2603500" cy="687387"/>
            <a:chOff x="1248" y="2592"/>
            <a:chExt cx="1729" cy="577"/>
          </a:xfrm>
        </p:grpSpPr>
        <p:sp>
          <p:nvSpPr>
            <p:cNvPr id="44050" name="Freeform 18">
              <a:extLst>
                <a:ext uri="{FF2B5EF4-FFF2-40B4-BE49-F238E27FC236}">
                  <a16:creationId xmlns:a16="http://schemas.microsoft.com/office/drawing/2014/main" id="{F2E53295-0380-4EF9-AAB7-A33C60D8B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592"/>
              <a:ext cx="1729" cy="556"/>
            </a:xfrm>
            <a:custGeom>
              <a:avLst/>
              <a:gdLst>
                <a:gd name="T0" fmla="*/ 14 w 1729"/>
                <a:gd name="T1" fmla="*/ 381 h 556"/>
                <a:gd name="T2" fmla="*/ 161 w 1729"/>
                <a:gd name="T3" fmla="*/ 440 h 556"/>
                <a:gd name="T4" fmla="*/ 256 w 1729"/>
                <a:gd name="T5" fmla="*/ 471 h 556"/>
                <a:gd name="T6" fmla="*/ 357 w 1729"/>
                <a:gd name="T7" fmla="*/ 497 h 556"/>
                <a:gd name="T8" fmla="*/ 460 w 1729"/>
                <a:gd name="T9" fmla="*/ 516 h 556"/>
                <a:gd name="T10" fmla="*/ 570 w 1729"/>
                <a:gd name="T11" fmla="*/ 534 h 556"/>
                <a:gd name="T12" fmla="*/ 694 w 1729"/>
                <a:gd name="T13" fmla="*/ 546 h 556"/>
                <a:gd name="T14" fmla="*/ 853 w 1729"/>
                <a:gd name="T15" fmla="*/ 555 h 556"/>
                <a:gd name="T16" fmla="*/ 983 w 1729"/>
                <a:gd name="T17" fmla="*/ 553 h 556"/>
                <a:gd name="T18" fmla="*/ 1101 w 1729"/>
                <a:gd name="T19" fmla="*/ 541 h 556"/>
                <a:gd name="T20" fmla="*/ 1210 w 1729"/>
                <a:gd name="T21" fmla="*/ 521 h 556"/>
                <a:gd name="T22" fmla="*/ 1303 w 1729"/>
                <a:gd name="T23" fmla="*/ 496 h 556"/>
                <a:gd name="T24" fmla="*/ 1379 w 1729"/>
                <a:gd name="T25" fmla="*/ 457 h 556"/>
                <a:gd name="T26" fmla="*/ 1437 w 1729"/>
                <a:gd name="T27" fmla="*/ 401 h 556"/>
                <a:gd name="T28" fmla="*/ 1470 w 1729"/>
                <a:gd name="T29" fmla="*/ 341 h 556"/>
                <a:gd name="T30" fmla="*/ 1481 w 1729"/>
                <a:gd name="T31" fmla="*/ 301 h 556"/>
                <a:gd name="T32" fmla="*/ 1708 w 1729"/>
                <a:gd name="T33" fmla="*/ 409 h 556"/>
                <a:gd name="T34" fmla="*/ 1646 w 1729"/>
                <a:gd name="T35" fmla="*/ 342 h 556"/>
                <a:gd name="T36" fmla="*/ 1592 w 1729"/>
                <a:gd name="T37" fmla="*/ 273 h 556"/>
                <a:gd name="T38" fmla="*/ 1553 w 1729"/>
                <a:gd name="T39" fmla="*/ 206 h 556"/>
                <a:gd name="T40" fmla="*/ 1519 w 1729"/>
                <a:gd name="T41" fmla="*/ 139 h 556"/>
                <a:gd name="T42" fmla="*/ 1491 w 1729"/>
                <a:gd name="T43" fmla="*/ 48 h 556"/>
                <a:gd name="T44" fmla="*/ 1439 w 1729"/>
                <a:gd name="T45" fmla="*/ 11 h 556"/>
                <a:gd name="T46" fmla="*/ 1367 w 1729"/>
                <a:gd name="T47" fmla="*/ 33 h 556"/>
                <a:gd name="T48" fmla="*/ 1308 w 1729"/>
                <a:gd name="T49" fmla="*/ 43 h 556"/>
                <a:gd name="T50" fmla="*/ 1240 w 1729"/>
                <a:gd name="T51" fmla="*/ 43 h 556"/>
                <a:gd name="T52" fmla="*/ 1162 w 1729"/>
                <a:gd name="T53" fmla="*/ 39 h 556"/>
                <a:gd name="T54" fmla="*/ 1075 w 1729"/>
                <a:gd name="T55" fmla="*/ 23 h 556"/>
                <a:gd name="T56" fmla="*/ 1030 w 1729"/>
                <a:gd name="T57" fmla="*/ 56 h 556"/>
                <a:gd name="T58" fmla="*/ 1240 w 1729"/>
                <a:gd name="T59" fmla="*/ 180 h 556"/>
                <a:gd name="T60" fmla="*/ 1190 w 1729"/>
                <a:gd name="T61" fmla="*/ 248 h 556"/>
                <a:gd name="T62" fmla="*/ 1129 w 1729"/>
                <a:gd name="T63" fmla="*/ 304 h 556"/>
                <a:gd name="T64" fmla="*/ 1067 w 1729"/>
                <a:gd name="T65" fmla="*/ 346 h 556"/>
                <a:gd name="T66" fmla="*/ 983 w 1729"/>
                <a:gd name="T67" fmla="*/ 388 h 556"/>
                <a:gd name="T68" fmla="*/ 897 w 1729"/>
                <a:gd name="T69" fmla="*/ 415 h 556"/>
                <a:gd name="T70" fmla="*/ 805 w 1729"/>
                <a:gd name="T71" fmla="*/ 434 h 556"/>
                <a:gd name="T72" fmla="*/ 687 w 1729"/>
                <a:gd name="T73" fmla="*/ 443 h 556"/>
                <a:gd name="T74" fmla="*/ 569 w 1729"/>
                <a:gd name="T75" fmla="*/ 448 h 556"/>
                <a:gd name="T76" fmla="*/ 427 w 1729"/>
                <a:gd name="T77" fmla="*/ 448 h 556"/>
                <a:gd name="T78" fmla="*/ 307 w 1729"/>
                <a:gd name="T79" fmla="*/ 439 h 556"/>
                <a:gd name="T80" fmla="*/ 218 w 1729"/>
                <a:gd name="T81" fmla="*/ 421 h 556"/>
                <a:gd name="T82" fmla="*/ 134 w 1729"/>
                <a:gd name="T83" fmla="*/ 401 h 5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29" h="556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C8B5"/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  <p:sp>
          <p:nvSpPr>
            <p:cNvPr id="44051" name="Freeform 19">
              <a:extLst>
                <a:ext uri="{FF2B5EF4-FFF2-40B4-BE49-F238E27FC236}">
                  <a16:creationId xmlns:a16="http://schemas.microsoft.com/office/drawing/2014/main" id="{7ACFFC8F-EF9E-478B-98F9-DE28C6AD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2643"/>
              <a:ext cx="1718" cy="526"/>
            </a:xfrm>
            <a:custGeom>
              <a:avLst/>
              <a:gdLst>
                <a:gd name="T0" fmla="*/ 112 w 1718"/>
                <a:gd name="T1" fmla="*/ 387 h 526"/>
                <a:gd name="T2" fmla="*/ 207 w 1718"/>
                <a:gd name="T3" fmla="*/ 421 h 526"/>
                <a:gd name="T4" fmla="*/ 304 w 1718"/>
                <a:gd name="T5" fmla="*/ 451 h 526"/>
                <a:gd name="T6" fmla="*/ 411 w 1718"/>
                <a:gd name="T7" fmla="*/ 477 h 526"/>
                <a:gd name="T8" fmla="*/ 506 w 1718"/>
                <a:gd name="T9" fmla="*/ 498 h 526"/>
                <a:gd name="T10" fmla="*/ 626 w 1718"/>
                <a:gd name="T11" fmla="*/ 511 h 526"/>
                <a:gd name="T12" fmla="*/ 784 w 1718"/>
                <a:gd name="T13" fmla="*/ 523 h 526"/>
                <a:gd name="T14" fmla="*/ 911 w 1718"/>
                <a:gd name="T15" fmla="*/ 525 h 526"/>
                <a:gd name="T16" fmla="*/ 1044 w 1718"/>
                <a:gd name="T17" fmla="*/ 520 h 526"/>
                <a:gd name="T18" fmla="*/ 1162 w 1718"/>
                <a:gd name="T19" fmla="*/ 508 h 526"/>
                <a:gd name="T20" fmla="*/ 1263 w 1718"/>
                <a:gd name="T21" fmla="*/ 485 h 526"/>
                <a:gd name="T22" fmla="*/ 1346 w 1718"/>
                <a:gd name="T23" fmla="*/ 454 h 526"/>
                <a:gd name="T24" fmla="*/ 1420 w 1718"/>
                <a:gd name="T25" fmla="*/ 412 h 526"/>
                <a:gd name="T26" fmla="*/ 1460 w 1718"/>
                <a:gd name="T27" fmla="*/ 358 h 526"/>
                <a:gd name="T28" fmla="*/ 1488 w 1718"/>
                <a:gd name="T29" fmla="*/ 304 h 526"/>
                <a:gd name="T30" fmla="*/ 1717 w 1718"/>
                <a:gd name="T31" fmla="*/ 393 h 526"/>
                <a:gd name="T32" fmla="*/ 1656 w 1718"/>
                <a:gd name="T33" fmla="*/ 328 h 526"/>
                <a:gd name="T34" fmla="*/ 1607 w 1718"/>
                <a:gd name="T35" fmla="*/ 263 h 526"/>
                <a:gd name="T36" fmla="*/ 1566 w 1718"/>
                <a:gd name="T37" fmla="*/ 200 h 526"/>
                <a:gd name="T38" fmla="*/ 1532 w 1718"/>
                <a:gd name="T39" fmla="*/ 133 h 526"/>
                <a:gd name="T40" fmla="*/ 1500 w 1718"/>
                <a:gd name="T41" fmla="*/ 56 h 526"/>
                <a:gd name="T42" fmla="*/ 1483 w 1718"/>
                <a:gd name="T43" fmla="*/ 0 h 526"/>
                <a:gd name="T44" fmla="*/ 1421 w 1718"/>
                <a:gd name="T45" fmla="*/ 25 h 526"/>
                <a:gd name="T46" fmla="*/ 1348 w 1718"/>
                <a:gd name="T47" fmla="*/ 40 h 526"/>
                <a:gd name="T48" fmla="*/ 1297 w 1718"/>
                <a:gd name="T49" fmla="*/ 43 h 526"/>
                <a:gd name="T50" fmla="*/ 1217 w 1718"/>
                <a:gd name="T51" fmla="*/ 40 h 526"/>
                <a:gd name="T52" fmla="*/ 1136 w 1718"/>
                <a:gd name="T53" fmla="*/ 30 h 526"/>
                <a:gd name="T54" fmla="*/ 1020 w 1718"/>
                <a:gd name="T55" fmla="*/ 7 h 526"/>
                <a:gd name="T56" fmla="*/ 1250 w 1718"/>
                <a:gd name="T57" fmla="*/ 173 h 526"/>
                <a:gd name="T58" fmla="*/ 1200 w 1718"/>
                <a:gd name="T59" fmla="*/ 237 h 526"/>
                <a:gd name="T60" fmla="*/ 1134 w 1718"/>
                <a:gd name="T61" fmla="*/ 290 h 526"/>
                <a:gd name="T62" fmla="*/ 1075 w 1718"/>
                <a:gd name="T63" fmla="*/ 329 h 526"/>
                <a:gd name="T64" fmla="*/ 991 w 1718"/>
                <a:gd name="T65" fmla="*/ 369 h 526"/>
                <a:gd name="T66" fmla="*/ 899 w 1718"/>
                <a:gd name="T67" fmla="*/ 393 h 526"/>
                <a:gd name="T68" fmla="*/ 808 w 1718"/>
                <a:gd name="T69" fmla="*/ 410 h 526"/>
                <a:gd name="T70" fmla="*/ 689 w 1718"/>
                <a:gd name="T71" fmla="*/ 418 h 526"/>
                <a:gd name="T72" fmla="*/ 571 w 1718"/>
                <a:gd name="T73" fmla="*/ 422 h 526"/>
                <a:gd name="T74" fmla="*/ 428 w 1718"/>
                <a:gd name="T75" fmla="*/ 422 h 526"/>
                <a:gd name="T76" fmla="*/ 309 w 1718"/>
                <a:gd name="T77" fmla="*/ 411 h 526"/>
                <a:gd name="T78" fmla="*/ 217 w 1718"/>
                <a:gd name="T79" fmla="*/ 395 h 526"/>
                <a:gd name="T80" fmla="*/ 137 w 1718"/>
                <a:gd name="T81" fmla="*/ 374 h 5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18" h="526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C8B5"/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</p:grpSp>
      <p:graphicFrame>
        <p:nvGraphicFramePr>
          <p:cNvPr id="44047" name="Object 20">
            <a:extLst>
              <a:ext uri="{FF2B5EF4-FFF2-40B4-BE49-F238E27FC236}">
                <a16:creationId xmlns:a16="http://schemas.microsoft.com/office/drawing/2014/main" id="{6F14EB2A-670B-4196-91F3-5284ED7C98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6038" y="4343400"/>
          <a:ext cx="20574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5" imgW="622030" imgH="418918" progId="Equation.3">
                  <p:embed/>
                </p:oleObj>
              </mc:Choice>
              <mc:Fallback>
                <p:oleObj name="Equation" r:id="rId5" imgW="622030" imgH="41891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4343400"/>
                        <a:ext cx="20574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8" name="AutoShape 22">
            <a:extLst>
              <a:ext uri="{FF2B5EF4-FFF2-40B4-BE49-F238E27FC236}">
                <a16:creationId xmlns:a16="http://schemas.microsoft.com/office/drawing/2014/main" id="{55CF2AE1-DD3C-4AF6-B1EF-2DCC633BC9E8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257300" y="3619500"/>
            <a:ext cx="609600" cy="533400"/>
          </a:xfrm>
          <a:custGeom>
            <a:avLst/>
            <a:gdLst>
              <a:gd name="T0" fmla="*/ 426889 w 21600"/>
              <a:gd name="T1" fmla="*/ 0 h 21600"/>
              <a:gd name="T2" fmla="*/ 426889 w 21600"/>
              <a:gd name="T3" fmla="*/ 300235 h 21600"/>
              <a:gd name="T4" fmla="*/ 91355 w 21600"/>
              <a:gd name="T5" fmla="*/ 533400 h 21600"/>
              <a:gd name="T6" fmla="*/ 6096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44049" name="Text Box 25">
            <a:extLst>
              <a:ext uri="{FF2B5EF4-FFF2-40B4-BE49-F238E27FC236}">
                <a16:creationId xmlns:a16="http://schemas.microsoft.com/office/drawing/2014/main" id="{8EC87E82-1964-4764-9A34-1AE89C664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581400"/>
            <a:ext cx="2438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Sampling error (margin of error)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>
            <a:extLst>
              <a:ext uri="{FF2B5EF4-FFF2-40B4-BE49-F238E27FC236}">
                <a16:creationId xmlns:a16="http://schemas.microsoft.com/office/drawing/2014/main" id="{38070134-85BF-467B-BA50-9EDAE8248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92A4EB-F274-4711-BFF0-3966936B1255}" type="slidenum">
              <a:rPr lang="en-US" altLang="zh-HK" sz="2000"/>
              <a:pPr eaLnBrk="1" hangingPunct="1"/>
              <a:t>42</a:t>
            </a:fld>
            <a:endParaRPr lang="en-US" altLang="zh-HK" sz="2000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2D90324-7AAC-4D40-99F7-0D56E5688D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45060" name="Freeform 4">
            <a:extLst>
              <a:ext uri="{FF2B5EF4-FFF2-40B4-BE49-F238E27FC236}">
                <a16:creationId xmlns:a16="http://schemas.microsoft.com/office/drawing/2014/main" id="{4CD5607E-962A-4C74-A310-1DF35491C4BB}"/>
              </a:ext>
            </a:extLst>
          </p:cNvPr>
          <p:cNvSpPr>
            <a:spLocks/>
          </p:cNvSpPr>
          <p:nvPr/>
        </p:nvSpPr>
        <p:spPr bwMode="auto">
          <a:xfrm>
            <a:off x="1914525" y="3135313"/>
            <a:ext cx="1819275" cy="903287"/>
          </a:xfrm>
          <a:custGeom>
            <a:avLst/>
            <a:gdLst>
              <a:gd name="T0" fmla="*/ 0 w 1068"/>
              <a:gd name="T1" fmla="*/ 901181 h 429"/>
              <a:gd name="T2" fmla="*/ 1817572 w 1068"/>
              <a:gd name="T3" fmla="*/ 901181 h 429"/>
              <a:gd name="T4" fmla="*/ 1817572 w 1068"/>
              <a:gd name="T5" fmla="*/ 0 h 429"/>
              <a:gd name="T6" fmla="*/ 0 w 1068"/>
              <a:gd name="T7" fmla="*/ 0 h 429"/>
              <a:gd name="T8" fmla="*/ 0 w 1068"/>
              <a:gd name="T9" fmla="*/ 901181 h 4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8" h="429">
                <a:moveTo>
                  <a:pt x="0" y="428"/>
                </a:moveTo>
                <a:lnTo>
                  <a:pt x="1067" y="428"/>
                </a:lnTo>
                <a:lnTo>
                  <a:pt x="1067" y="0"/>
                </a:lnTo>
                <a:lnTo>
                  <a:pt x="0" y="0"/>
                </a:lnTo>
                <a:lnTo>
                  <a:pt x="0" y="428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D4057EE4-D50D-42B5-86ED-F4F3FFD95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3200400"/>
            <a:ext cx="1296987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 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45062" name="Freeform 6">
            <a:extLst>
              <a:ext uri="{FF2B5EF4-FFF2-40B4-BE49-F238E27FC236}">
                <a16:creationId xmlns:a16="http://schemas.microsoft.com/office/drawing/2014/main" id="{1ED4C6C3-15F4-49CF-A0C3-4C96C6290A5D}"/>
              </a:ext>
            </a:extLst>
          </p:cNvPr>
          <p:cNvSpPr>
            <a:spLocks/>
          </p:cNvSpPr>
          <p:nvPr/>
        </p:nvSpPr>
        <p:spPr bwMode="auto">
          <a:xfrm>
            <a:off x="3495675" y="1676400"/>
            <a:ext cx="2286000" cy="1006475"/>
          </a:xfrm>
          <a:custGeom>
            <a:avLst/>
            <a:gdLst>
              <a:gd name="T0" fmla="*/ 0 w 1115"/>
              <a:gd name="T1" fmla="*/ 1004517 h 514"/>
              <a:gd name="T2" fmla="*/ 2283950 w 1115"/>
              <a:gd name="T3" fmla="*/ 1004517 h 514"/>
              <a:gd name="T4" fmla="*/ 2283950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13966FF7-B0A3-46FA-8746-20899EEFF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1752600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Determining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66C423F4-CB81-4402-BDF1-56D2B2F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116138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Sample Size</a:t>
            </a:r>
          </a:p>
        </p:txBody>
      </p:sp>
      <p:sp>
        <p:nvSpPr>
          <p:cNvPr id="45065" name="Line 10">
            <a:extLst>
              <a:ext uri="{FF2B5EF4-FFF2-40B4-BE49-F238E27FC236}">
                <a16:creationId xmlns:a16="http://schemas.microsoft.com/office/drawing/2014/main" id="{89FF60A5-0CF7-4DF4-9D64-FFC6D3284F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5066" name="Line 11">
            <a:extLst>
              <a:ext uri="{FF2B5EF4-FFF2-40B4-BE49-F238E27FC236}">
                <a16:creationId xmlns:a16="http://schemas.microsoft.com/office/drawing/2014/main" id="{74EE7AF1-7E72-4996-9BA2-DA0613C790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5067" name="Line 12">
            <a:extLst>
              <a:ext uri="{FF2B5EF4-FFF2-40B4-BE49-F238E27FC236}">
                <a16:creationId xmlns:a16="http://schemas.microsoft.com/office/drawing/2014/main" id="{712485C7-C90A-4230-8017-2F43B4A3C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graphicFrame>
        <p:nvGraphicFramePr>
          <p:cNvPr id="45068" name="Object 19">
            <a:extLst>
              <a:ext uri="{FF2B5EF4-FFF2-40B4-BE49-F238E27FC236}">
                <a16:creationId xmlns:a16="http://schemas.microsoft.com/office/drawing/2014/main" id="{045CAC56-3B8A-41BB-8237-EA8DD4B9A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4648200"/>
          <a:ext cx="20574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3" imgW="622030" imgH="418918" progId="Equation.3">
                  <p:embed/>
                </p:oleObj>
              </mc:Choice>
              <mc:Fallback>
                <p:oleObj name="Equation" r:id="rId3" imgW="622030" imgH="418918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648200"/>
                        <a:ext cx="20574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AutoShape 21">
            <a:extLst>
              <a:ext uri="{FF2B5EF4-FFF2-40B4-BE49-F238E27FC236}">
                <a16:creationId xmlns:a16="http://schemas.microsoft.com/office/drawing/2014/main" id="{E4B18A06-AB14-4074-B0B3-1797D4154E77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257300" y="3619500"/>
            <a:ext cx="609600" cy="533400"/>
          </a:xfrm>
          <a:custGeom>
            <a:avLst/>
            <a:gdLst>
              <a:gd name="T0" fmla="*/ 426889 w 21600"/>
              <a:gd name="T1" fmla="*/ 0 h 21600"/>
              <a:gd name="T2" fmla="*/ 426889 w 21600"/>
              <a:gd name="T3" fmla="*/ 300235 h 21600"/>
              <a:gd name="T4" fmla="*/ 91355 w 21600"/>
              <a:gd name="T5" fmla="*/ 533400 h 21600"/>
              <a:gd name="T6" fmla="*/ 6096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45070" name="Text Box 22">
            <a:extLst>
              <a:ext uri="{FF2B5EF4-FFF2-40B4-BE49-F238E27FC236}">
                <a16:creationId xmlns:a16="http://schemas.microsoft.com/office/drawing/2014/main" id="{A8DF2CA5-10FB-4417-B4D0-9A51529DE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  <p:graphicFrame>
        <p:nvGraphicFramePr>
          <p:cNvPr id="45071" name="Object 23">
            <a:extLst>
              <a:ext uri="{FF2B5EF4-FFF2-40B4-BE49-F238E27FC236}">
                <a16:creationId xmlns:a16="http://schemas.microsoft.com/office/drawing/2014/main" id="{DB3376AB-4EF2-4E1D-BEB2-DA6B7097BB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9950" y="4654550"/>
          <a:ext cx="2246313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5" imgW="685800" imgH="419100" progId="Equation.3">
                  <p:embed/>
                </p:oleObj>
              </mc:Choice>
              <mc:Fallback>
                <p:oleObj name="Equation" r:id="rId5" imgW="685800" imgH="4191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4654550"/>
                        <a:ext cx="2246313" cy="13731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2" name="Text Box 24">
            <a:extLst>
              <a:ext uri="{FF2B5EF4-FFF2-40B4-BE49-F238E27FC236}">
                <a16:creationId xmlns:a16="http://schemas.microsoft.com/office/drawing/2014/main" id="{0601DDA9-D950-48CD-B23D-D2663FD57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953000"/>
            <a:ext cx="1828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Now solve for  n  to get</a:t>
            </a:r>
          </a:p>
        </p:txBody>
      </p:sp>
      <p:sp>
        <p:nvSpPr>
          <p:cNvPr id="45073" name="AutoShape 25">
            <a:extLst>
              <a:ext uri="{FF2B5EF4-FFF2-40B4-BE49-F238E27FC236}">
                <a16:creationId xmlns:a16="http://schemas.microsoft.com/office/drawing/2014/main" id="{CCD175D1-776E-474C-BBA0-E4255E034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45074" name="AutoShape 26">
            <a:extLst>
              <a:ext uri="{FF2B5EF4-FFF2-40B4-BE49-F238E27FC236}">
                <a16:creationId xmlns:a16="http://schemas.microsoft.com/office/drawing/2014/main" id="{CD5D1CBB-54E1-4318-AC34-E494BAF3B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8902ED1F-30A8-4FDE-8650-A7218BE79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3AC71B7-D458-4E89-97A8-9C7B586D4E02}" type="slidenum">
              <a:rPr lang="en-US" altLang="zh-HK" sz="2000"/>
              <a:pPr eaLnBrk="1" hangingPunct="1"/>
              <a:t>43</a:t>
            </a:fld>
            <a:endParaRPr lang="en-US" altLang="zh-HK" sz="20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54FF9E50-D965-4B14-99DE-229DE6948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7C8E7695-7B98-4CAD-823D-CCF997964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848600" cy="4343400"/>
          </a:xfrm>
          <a:noFill/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To determine the required sample size for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mean, you must know:</a:t>
            </a:r>
          </a:p>
          <a:p>
            <a:pPr marL="742950" lvl="1" indent="-285750" defTabSz="914400" eaLnBrk="1" hangingPunct="1">
              <a:buFont typeface="Wingdings" panose="05000000000000000000" pitchFamily="2" charset="2"/>
              <a:buNone/>
            </a:pPr>
            <a:endParaRPr lang="en-US" altLang="zh-HK" sz="1400">
              <a:ea typeface="新細明體" panose="02020500000000000000" pitchFamily="18" charset="-120"/>
            </a:endParaRP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desired level of confidence (1 - </a:t>
            </a:r>
            <a:r>
              <a:rPr lang="en-US" altLang="zh-HK" b="1">
                <a:ea typeface="新細明體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>
                <a:ea typeface="新細明體" panose="02020500000000000000" pitchFamily="18" charset="-120"/>
              </a:rPr>
              <a:t>), which 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determines the critical Z value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acceptable sampling error (margin of error), 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standard deviation, </a:t>
            </a:r>
            <a:r>
              <a:rPr lang="el-GR" altLang="zh-HK">
                <a:cs typeface="Arial" panose="020B0604020202020204" pitchFamily="34" charset="0"/>
              </a:rPr>
              <a:t>σ</a:t>
            </a:r>
          </a:p>
        </p:txBody>
      </p:sp>
      <p:sp>
        <p:nvSpPr>
          <p:cNvPr id="46085" name="Text Box 4">
            <a:extLst>
              <a:ext uri="{FF2B5EF4-FFF2-40B4-BE49-F238E27FC236}">
                <a16:creationId xmlns:a16="http://schemas.microsoft.com/office/drawing/2014/main" id="{FF95ACEC-A4E6-42DB-8F3D-A130BD9C8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>
            <a:extLst>
              <a:ext uri="{FF2B5EF4-FFF2-40B4-BE49-F238E27FC236}">
                <a16:creationId xmlns:a16="http://schemas.microsoft.com/office/drawing/2014/main" id="{45DD0B63-10FC-4CCD-8017-CAFE7E528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C37395-F0C7-44D7-BE64-7938DCA03B1F}" type="slidenum">
              <a:rPr lang="en-US" altLang="zh-HK" sz="2000"/>
              <a:pPr eaLnBrk="1" hangingPunct="1"/>
              <a:t>44</a:t>
            </a:fld>
            <a:endParaRPr lang="en-US" altLang="zh-HK" sz="20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D7F7979E-1C16-4A49-911D-0B96D2F28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793038" cy="9144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Required Sample Size Example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7883C4C-D4A2-40A7-8330-3346EEA2B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676400"/>
            <a:ext cx="7086600" cy="1447800"/>
          </a:xfr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0" indent="0" defTabSz="914400"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If 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 = 45, w</a:t>
            </a:r>
            <a:r>
              <a:rPr lang="en-US" altLang="zh-HK">
                <a:ea typeface="新細明體" panose="02020500000000000000" pitchFamily="18" charset="-120"/>
              </a:rPr>
              <a:t>hat sample size is needed to estimate the mean within ± 5 with 90% confidence?  </a:t>
            </a: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2885D9C0-A71C-4A60-961A-F26D0F925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638800"/>
            <a:ext cx="2286000" cy="393700"/>
          </a:xfrm>
          <a:prstGeom prst="rect">
            <a:avLst/>
          </a:prstGeom>
          <a:solidFill>
            <a:srgbClr val="FF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(Always round up)</a:t>
            </a:r>
          </a:p>
        </p:txBody>
      </p:sp>
      <p:graphicFrame>
        <p:nvGraphicFramePr>
          <p:cNvPr id="47110" name="Object 5">
            <a:extLst>
              <a:ext uri="{FF2B5EF4-FFF2-40B4-BE49-F238E27FC236}">
                <a16:creationId xmlns:a16="http://schemas.microsoft.com/office/drawing/2014/main" id="{03509019-E0FE-4D39-9A9A-8804FC781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490913"/>
          <a:ext cx="58928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Equation" r:id="rId3" imgW="2374900" imgH="419100" progId="Equation.3">
                  <p:embed/>
                </p:oleObj>
              </mc:Choice>
              <mc:Fallback>
                <p:oleObj name="Equation" r:id="rId3" imgW="23749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490913"/>
                        <a:ext cx="5892800" cy="1041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Text Box 6">
            <a:extLst>
              <a:ext uri="{FF2B5EF4-FFF2-40B4-BE49-F238E27FC236}">
                <a16:creationId xmlns:a16="http://schemas.microsoft.com/office/drawing/2014/main" id="{E82FFA12-0ED2-4F50-9D88-306889E34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53000"/>
            <a:ext cx="6400800" cy="531813"/>
          </a:xfrm>
          <a:prstGeom prst="rect">
            <a:avLst/>
          </a:prstGeom>
          <a:solidFill>
            <a:srgbClr val="FDE0BD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So the required sample size is </a:t>
            </a:r>
            <a:r>
              <a:rPr lang="en-US" altLang="zh-HK" sz="2800" b="1">
                <a:solidFill>
                  <a:schemeClr val="folHlink"/>
                </a:solidFill>
                <a:ea typeface="新細明體" panose="02020500000000000000" pitchFamily="18" charset="-120"/>
              </a:rPr>
              <a:t>n = 220</a:t>
            </a:r>
          </a:p>
        </p:txBody>
      </p:sp>
      <p:sp>
        <p:nvSpPr>
          <p:cNvPr id="47112" name="Line 8">
            <a:extLst>
              <a:ext uri="{FF2B5EF4-FFF2-40B4-BE49-F238E27FC236}">
                <a16:creationId xmlns:a16="http://schemas.microsoft.com/office/drawing/2014/main" id="{07F1FE7C-75E1-4C04-9A79-8F99A8349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3434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F1ADA428-BCFC-44CD-AD68-A5D6CF52A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4C535BF-1C97-425E-AB3A-55BA2BD43D10}" type="slidenum">
              <a:rPr lang="en-US" altLang="zh-HK" sz="2000"/>
              <a:pPr eaLnBrk="1" hangingPunct="1"/>
              <a:t>45</a:t>
            </a:fld>
            <a:endParaRPr lang="en-US" altLang="zh-HK" sz="20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35C2AF30-ECA9-4D09-BF8B-9923C778C1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If </a:t>
            </a:r>
            <a:r>
              <a:rPr lang="el-GR" altLang="zh-HK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is unknown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E995945-1BF4-43D3-A0DD-8D194BCF1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752600"/>
            <a:ext cx="7696200" cy="4648200"/>
          </a:xfrm>
          <a:noFill/>
        </p:spPr>
        <p:txBody>
          <a:bodyPr/>
          <a:lstStyle/>
          <a:p>
            <a:pPr marL="342900" indent="-342900" defTabSz="914400" eaLnBrk="1" hangingPunct="1">
              <a:lnSpc>
                <a:spcPct val="115000"/>
              </a:lnSpc>
              <a:spcBef>
                <a:spcPct val="60000"/>
              </a:spcBef>
            </a:pPr>
            <a:r>
              <a:rPr lang="en-US" altLang="zh-HK" sz="3200">
                <a:ea typeface="新細明體" panose="02020500000000000000" pitchFamily="18" charset="-120"/>
              </a:rPr>
              <a:t> If unknown,  </a:t>
            </a:r>
            <a:r>
              <a:rPr lang="el-GR" altLang="zh-HK" sz="32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 sz="3200">
                <a:ea typeface="新細明體" panose="02020500000000000000" pitchFamily="18" charset="-12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HK" sz="3200">
                <a:ea typeface="新細明體" panose="02020500000000000000" pitchFamily="18" charset="-120"/>
                <a:sym typeface="Symbol" panose="05050102010706020507" pitchFamily="18" charset="2"/>
              </a:rPr>
              <a:t> can be estimated when  using the required sample size formula</a:t>
            </a:r>
            <a:endParaRPr lang="en-US" altLang="zh-HK" sz="3200">
              <a:ea typeface="新細明體" panose="02020500000000000000" pitchFamily="18" charset="-120"/>
            </a:endParaRPr>
          </a:p>
          <a:p>
            <a:pPr marL="742950" lvl="1" indent="-285750" defTabSz="914400" eaLnBrk="1" hangingPunct="1">
              <a:lnSpc>
                <a:spcPct val="115000"/>
              </a:lnSpc>
              <a:spcBef>
                <a:spcPct val="6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 Use a value for  </a:t>
            </a:r>
            <a:r>
              <a:rPr lang="el-GR" altLang="zh-HK" sz="28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 sz="2800">
                <a:ea typeface="新細明體" panose="02020500000000000000" pitchFamily="18" charset="-120"/>
                <a:sym typeface="Symbol" panose="05050102010706020507" pitchFamily="18" charset="2"/>
              </a:rPr>
              <a:t>  that is expected to be at least as large as the true  </a:t>
            </a:r>
            <a:r>
              <a:rPr lang="el-GR" altLang="zh-HK" sz="28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endParaRPr lang="en-US" altLang="zh-HK" sz="2800">
              <a:ea typeface="新細明體" panose="02020500000000000000" pitchFamily="18" charset="-120"/>
              <a:sym typeface="Symbol" panose="05050102010706020507" pitchFamily="18" charset="2"/>
            </a:endParaRPr>
          </a:p>
          <a:p>
            <a:pPr marL="742950" lvl="1" indent="-285750" defTabSz="914400" eaLnBrk="1" hangingPunct="1">
              <a:lnSpc>
                <a:spcPct val="115000"/>
              </a:lnSpc>
              <a:spcBef>
                <a:spcPct val="60000"/>
              </a:spcBef>
            </a:pPr>
            <a:r>
              <a:rPr lang="en-US" altLang="zh-HK" sz="2800">
                <a:ea typeface="新細明體" panose="02020500000000000000" pitchFamily="18" charset="-120"/>
                <a:sym typeface="Symbol" panose="05050102010706020507" pitchFamily="18" charset="2"/>
              </a:rPr>
              <a:t> Select a pilot sample and estimate  </a:t>
            </a:r>
            <a:r>
              <a:rPr lang="el-GR" altLang="zh-HK" sz="2800"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zh-HK" sz="2800">
                <a:ea typeface="新細明體" panose="02020500000000000000" pitchFamily="18" charset="-12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HK" sz="2800">
                <a:ea typeface="新細明體" panose="02020500000000000000" pitchFamily="18" charset="-120"/>
                <a:sym typeface="Symbol" panose="05050102010706020507" pitchFamily="18" charset="2"/>
              </a:rPr>
              <a:t> with  the sample standard deviation,  S</a:t>
            </a:r>
            <a:r>
              <a:rPr lang="en-US" altLang="zh-HK">
                <a:ea typeface="新細明體" panose="02020500000000000000" pitchFamily="18" charset="-12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65EA4CD6-1944-4DD1-AE86-7DF1FB88B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2A7752-BD61-4517-B9E1-4BFE252134CC}" type="slidenum">
              <a:rPr lang="en-US" altLang="zh-HK" sz="2000"/>
              <a:pPr eaLnBrk="1" hangingPunct="1"/>
              <a:t>46</a:t>
            </a:fld>
            <a:endParaRPr lang="en-US" altLang="zh-HK" sz="20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686A74A-8CFE-4247-974C-37B98A66DF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graphicFrame>
        <p:nvGraphicFramePr>
          <p:cNvPr id="49156" name="Object 25">
            <a:extLst>
              <a:ext uri="{FF2B5EF4-FFF2-40B4-BE49-F238E27FC236}">
                <a16:creationId xmlns:a16="http://schemas.microsoft.com/office/drawing/2014/main" id="{74097AA4-8861-45F8-B2A8-4D8277B52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4419600"/>
          <a:ext cx="3654425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Equation" r:id="rId3" imgW="1104900" imgH="444500" progId="Equation.3">
                  <p:embed/>
                </p:oleObj>
              </mc:Choice>
              <mc:Fallback>
                <p:oleObj name="Equation" r:id="rId3" imgW="1104900" imgH="4445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419600"/>
                        <a:ext cx="3654425" cy="146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Oval 26">
            <a:extLst>
              <a:ext uri="{FF2B5EF4-FFF2-40B4-BE49-F238E27FC236}">
                <a16:creationId xmlns:a16="http://schemas.microsoft.com/office/drawing/2014/main" id="{5ADCBCCA-570F-4097-B01F-9268131D4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343400"/>
            <a:ext cx="3200400" cy="1600200"/>
          </a:xfrm>
          <a:prstGeom prst="ellipse">
            <a:avLst/>
          </a:prstGeom>
          <a:noFill/>
          <a:ln w="38100" algn="ctr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pSp>
        <p:nvGrpSpPr>
          <p:cNvPr id="49158" name="Group 27">
            <a:extLst>
              <a:ext uri="{FF2B5EF4-FFF2-40B4-BE49-F238E27FC236}">
                <a16:creationId xmlns:a16="http://schemas.microsoft.com/office/drawing/2014/main" id="{EC1AED7C-5352-4B44-ABE0-A8F2996FFBA8}"/>
              </a:ext>
            </a:extLst>
          </p:cNvPr>
          <p:cNvGrpSpPr>
            <a:grpSpLocks/>
          </p:cNvGrpSpPr>
          <p:nvPr/>
        </p:nvGrpSpPr>
        <p:grpSpPr bwMode="auto">
          <a:xfrm rot="356895">
            <a:off x="3148013" y="5475288"/>
            <a:ext cx="2603500" cy="687387"/>
            <a:chOff x="1248" y="2592"/>
            <a:chExt cx="1729" cy="577"/>
          </a:xfrm>
        </p:grpSpPr>
        <p:sp>
          <p:nvSpPr>
            <p:cNvPr id="49170" name="Freeform 28">
              <a:extLst>
                <a:ext uri="{FF2B5EF4-FFF2-40B4-BE49-F238E27FC236}">
                  <a16:creationId xmlns:a16="http://schemas.microsoft.com/office/drawing/2014/main" id="{A3CBF1DF-7D63-46CE-A40E-5F180AD18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592"/>
              <a:ext cx="1729" cy="556"/>
            </a:xfrm>
            <a:custGeom>
              <a:avLst/>
              <a:gdLst>
                <a:gd name="T0" fmla="*/ 14 w 1729"/>
                <a:gd name="T1" fmla="*/ 381 h 556"/>
                <a:gd name="T2" fmla="*/ 161 w 1729"/>
                <a:gd name="T3" fmla="*/ 440 h 556"/>
                <a:gd name="T4" fmla="*/ 256 w 1729"/>
                <a:gd name="T5" fmla="*/ 471 h 556"/>
                <a:gd name="T6" fmla="*/ 357 w 1729"/>
                <a:gd name="T7" fmla="*/ 497 h 556"/>
                <a:gd name="T8" fmla="*/ 460 w 1729"/>
                <a:gd name="T9" fmla="*/ 516 h 556"/>
                <a:gd name="T10" fmla="*/ 570 w 1729"/>
                <a:gd name="T11" fmla="*/ 534 h 556"/>
                <a:gd name="T12" fmla="*/ 694 w 1729"/>
                <a:gd name="T13" fmla="*/ 546 h 556"/>
                <a:gd name="T14" fmla="*/ 853 w 1729"/>
                <a:gd name="T15" fmla="*/ 555 h 556"/>
                <a:gd name="T16" fmla="*/ 983 w 1729"/>
                <a:gd name="T17" fmla="*/ 553 h 556"/>
                <a:gd name="T18" fmla="*/ 1101 w 1729"/>
                <a:gd name="T19" fmla="*/ 541 h 556"/>
                <a:gd name="T20" fmla="*/ 1210 w 1729"/>
                <a:gd name="T21" fmla="*/ 521 h 556"/>
                <a:gd name="T22" fmla="*/ 1303 w 1729"/>
                <a:gd name="T23" fmla="*/ 496 h 556"/>
                <a:gd name="T24" fmla="*/ 1379 w 1729"/>
                <a:gd name="T25" fmla="*/ 457 h 556"/>
                <a:gd name="T26" fmla="*/ 1437 w 1729"/>
                <a:gd name="T27" fmla="*/ 401 h 556"/>
                <a:gd name="T28" fmla="*/ 1470 w 1729"/>
                <a:gd name="T29" fmla="*/ 341 h 556"/>
                <a:gd name="T30" fmla="*/ 1481 w 1729"/>
                <a:gd name="T31" fmla="*/ 301 h 556"/>
                <a:gd name="T32" fmla="*/ 1708 w 1729"/>
                <a:gd name="T33" fmla="*/ 409 h 556"/>
                <a:gd name="T34" fmla="*/ 1646 w 1729"/>
                <a:gd name="T35" fmla="*/ 342 h 556"/>
                <a:gd name="T36" fmla="*/ 1592 w 1729"/>
                <a:gd name="T37" fmla="*/ 273 h 556"/>
                <a:gd name="T38" fmla="*/ 1553 w 1729"/>
                <a:gd name="T39" fmla="*/ 206 h 556"/>
                <a:gd name="T40" fmla="*/ 1519 w 1729"/>
                <a:gd name="T41" fmla="*/ 139 h 556"/>
                <a:gd name="T42" fmla="*/ 1491 w 1729"/>
                <a:gd name="T43" fmla="*/ 48 h 556"/>
                <a:gd name="T44" fmla="*/ 1439 w 1729"/>
                <a:gd name="T45" fmla="*/ 11 h 556"/>
                <a:gd name="T46" fmla="*/ 1367 w 1729"/>
                <a:gd name="T47" fmla="*/ 33 h 556"/>
                <a:gd name="T48" fmla="*/ 1308 w 1729"/>
                <a:gd name="T49" fmla="*/ 43 h 556"/>
                <a:gd name="T50" fmla="*/ 1240 w 1729"/>
                <a:gd name="T51" fmla="*/ 43 h 556"/>
                <a:gd name="T52" fmla="*/ 1162 w 1729"/>
                <a:gd name="T53" fmla="*/ 39 h 556"/>
                <a:gd name="T54" fmla="*/ 1075 w 1729"/>
                <a:gd name="T55" fmla="*/ 23 h 556"/>
                <a:gd name="T56" fmla="*/ 1030 w 1729"/>
                <a:gd name="T57" fmla="*/ 56 h 556"/>
                <a:gd name="T58" fmla="*/ 1240 w 1729"/>
                <a:gd name="T59" fmla="*/ 180 h 556"/>
                <a:gd name="T60" fmla="*/ 1190 w 1729"/>
                <a:gd name="T61" fmla="*/ 248 h 556"/>
                <a:gd name="T62" fmla="*/ 1129 w 1729"/>
                <a:gd name="T63" fmla="*/ 304 h 556"/>
                <a:gd name="T64" fmla="*/ 1067 w 1729"/>
                <a:gd name="T65" fmla="*/ 346 h 556"/>
                <a:gd name="T66" fmla="*/ 983 w 1729"/>
                <a:gd name="T67" fmla="*/ 388 h 556"/>
                <a:gd name="T68" fmla="*/ 897 w 1729"/>
                <a:gd name="T69" fmla="*/ 415 h 556"/>
                <a:gd name="T70" fmla="*/ 805 w 1729"/>
                <a:gd name="T71" fmla="*/ 434 h 556"/>
                <a:gd name="T72" fmla="*/ 687 w 1729"/>
                <a:gd name="T73" fmla="*/ 443 h 556"/>
                <a:gd name="T74" fmla="*/ 569 w 1729"/>
                <a:gd name="T75" fmla="*/ 448 h 556"/>
                <a:gd name="T76" fmla="*/ 427 w 1729"/>
                <a:gd name="T77" fmla="*/ 448 h 556"/>
                <a:gd name="T78" fmla="*/ 307 w 1729"/>
                <a:gd name="T79" fmla="*/ 439 h 556"/>
                <a:gd name="T80" fmla="*/ 218 w 1729"/>
                <a:gd name="T81" fmla="*/ 421 h 556"/>
                <a:gd name="T82" fmla="*/ 134 w 1729"/>
                <a:gd name="T83" fmla="*/ 401 h 5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29" h="556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C8B5"/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  <p:sp>
          <p:nvSpPr>
            <p:cNvPr id="49171" name="Freeform 29">
              <a:extLst>
                <a:ext uri="{FF2B5EF4-FFF2-40B4-BE49-F238E27FC236}">
                  <a16:creationId xmlns:a16="http://schemas.microsoft.com/office/drawing/2014/main" id="{E83484F2-BBB2-4E4C-90A9-D8299C610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2643"/>
              <a:ext cx="1718" cy="526"/>
            </a:xfrm>
            <a:custGeom>
              <a:avLst/>
              <a:gdLst>
                <a:gd name="T0" fmla="*/ 112 w 1718"/>
                <a:gd name="T1" fmla="*/ 387 h 526"/>
                <a:gd name="T2" fmla="*/ 207 w 1718"/>
                <a:gd name="T3" fmla="*/ 421 h 526"/>
                <a:gd name="T4" fmla="*/ 304 w 1718"/>
                <a:gd name="T5" fmla="*/ 451 h 526"/>
                <a:gd name="T6" fmla="*/ 411 w 1718"/>
                <a:gd name="T7" fmla="*/ 477 h 526"/>
                <a:gd name="T8" fmla="*/ 506 w 1718"/>
                <a:gd name="T9" fmla="*/ 498 h 526"/>
                <a:gd name="T10" fmla="*/ 626 w 1718"/>
                <a:gd name="T11" fmla="*/ 511 h 526"/>
                <a:gd name="T12" fmla="*/ 784 w 1718"/>
                <a:gd name="T13" fmla="*/ 523 h 526"/>
                <a:gd name="T14" fmla="*/ 911 w 1718"/>
                <a:gd name="T15" fmla="*/ 525 h 526"/>
                <a:gd name="T16" fmla="*/ 1044 w 1718"/>
                <a:gd name="T17" fmla="*/ 520 h 526"/>
                <a:gd name="T18" fmla="*/ 1162 w 1718"/>
                <a:gd name="T19" fmla="*/ 508 h 526"/>
                <a:gd name="T20" fmla="*/ 1263 w 1718"/>
                <a:gd name="T21" fmla="*/ 485 h 526"/>
                <a:gd name="T22" fmla="*/ 1346 w 1718"/>
                <a:gd name="T23" fmla="*/ 454 h 526"/>
                <a:gd name="T24" fmla="*/ 1420 w 1718"/>
                <a:gd name="T25" fmla="*/ 412 h 526"/>
                <a:gd name="T26" fmla="*/ 1460 w 1718"/>
                <a:gd name="T27" fmla="*/ 358 h 526"/>
                <a:gd name="T28" fmla="*/ 1488 w 1718"/>
                <a:gd name="T29" fmla="*/ 304 h 526"/>
                <a:gd name="T30" fmla="*/ 1717 w 1718"/>
                <a:gd name="T31" fmla="*/ 393 h 526"/>
                <a:gd name="T32" fmla="*/ 1656 w 1718"/>
                <a:gd name="T33" fmla="*/ 328 h 526"/>
                <a:gd name="T34" fmla="*/ 1607 w 1718"/>
                <a:gd name="T35" fmla="*/ 263 h 526"/>
                <a:gd name="T36" fmla="*/ 1566 w 1718"/>
                <a:gd name="T37" fmla="*/ 200 h 526"/>
                <a:gd name="T38" fmla="*/ 1532 w 1718"/>
                <a:gd name="T39" fmla="*/ 133 h 526"/>
                <a:gd name="T40" fmla="*/ 1500 w 1718"/>
                <a:gd name="T41" fmla="*/ 56 h 526"/>
                <a:gd name="T42" fmla="*/ 1483 w 1718"/>
                <a:gd name="T43" fmla="*/ 0 h 526"/>
                <a:gd name="T44" fmla="*/ 1421 w 1718"/>
                <a:gd name="T45" fmla="*/ 25 h 526"/>
                <a:gd name="T46" fmla="*/ 1348 w 1718"/>
                <a:gd name="T47" fmla="*/ 40 h 526"/>
                <a:gd name="T48" fmla="*/ 1297 w 1718"/>
                <a:gd name="T49" fmla="*/ 43 h 526"/>
                <a:gd name="T50" fmla="*/ 1217 w 1718"/>
                <a:gd name="T51" fmla="*/ 40 h 526"/>
                <a:gd name="T52" fmla="*/ 1136 w 1718"/>
                <a:gd name="T53" fmla="*/ 30 h 526"/>
                <a:gd name="T54" fmla="*/ 1020 w 1718"/>
                <a:gd name="T55" fmla="*/ 7 h 526"/>
                <a:gd name="T56" fmla="*/ 1250 w 1718"/>
                <a:gd name="T57" fmla="*/ 173 h 526"/>
                <a:gd name="T58" fmla="*/ 1200 w 1718"/>
                <a:gd name="T59" fmla="*/ 237 h 526"/>
                <a:gd name="T60" fmla="*/ 1134 w 1718"/>
                <a:gd name="T61" fmla="*/ 290 h 526"/>
                <a:gd name="T62" fmla="*/ 1075 w 1718"/>
                <a:gd name="T63" fmla="*/ 329 h 526"/>
                <a:gd name="T64" fmla="*/ 991 w 1718"/>
                <a:gd name="T65" fmla="*/ 369 h 526"/>
                <a:gd name="T66" fmla="*/ 899 w 1718"/>
                <a:gd name="T67" fmla="*/ 393 h 526"/>
                <a:gd name="T68" fmla="*/ 808 w 1718"/>
                <a:gd name="T69" fmla="*/ 410 h 526"/>
                <a:gd name="T70" fmla="*/ 689 w 1718"/>
                <a:gd name="T71" fmla="*/ 418 h 526"/>
                <a:gd name="T72" fmla="*/ 571 w 1718"/>
                <a:gd name="T73" fmla="*/ 422 h 526"/>
                <a:gd name="T74" fmla="*/ 428 w 1718"/>
                <a:gd name="T75" fmla="*/ 422 h 526"/>
                <a:gd name="T76" fmla="*/ 309 w 1718"/>
                <a:gd name="T77" fmla="*/ 411 h 526"/>
                <a:gd name="T78" fmla="*/ 217 w 1718"/>
                <a:gd name="T79" fmla="*/ 395 h 526"/>
                <a:gd name="T80" fmla="*/ 137 w 1718"/>
                <a:gd name="T81" fmla="*/ 374 h 5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18" h="526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gradFill rotWithShape="0">
              <a:gsLst>
                <a:gs pos="0">
                  <a:srgbClr val="00DFCA"/>
                </a:gs>
                <a:gs pos="100000">
                  <a:srgbClr val="00C8B5"/>
                </a:gs>
              </a:gsLst>
              <a:path path="rect">
                <a:fillToRect l="100000" b="100000"/>
              </a:path>
            </a:gra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</p:grpSp>
      <p:graphicFrame>
        <p:nvGraphicFramePr>
          <p:cNvPr id="49159" name="Object 30">
            <a:extLst>
              <a:ext uri="{FF2B5EF4-FFF2-40B4-BE49-F238E27FC236}">
                <a16:creationId xmlns:a16="http://schemas.microsoft.com/office/drawing/2014/main" id="{65FBBF88-3367-47E1-B1E4-754B6622A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4419600"/>
          <a:ext cx="3233738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5" imgW="977476" imgH="444307" progId="Equation.3">
                  <p:embed/>
                </p:oleObj>
              </mc:Choice>
              <mc:Fallback>
                <p:oleObj name="Equation" r:id="rId5" imgW="977476" imgH="44430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419600"/>
                        <a:ext cx="3233738" cy="146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0" name="Freeform 31">
            <a:extLst>
              <a:ext uri="{FF2B5EF4-FFF2-40B4-BE49-F238E27FC236}">
                <a16:creationId xmlns:a16="http://schemas.microsoft.com/office/drawing/2014/main" id="{E25EF164-4ED9-49F4-8A7D-2CDB65D3D960}"/>
              </a:ext>
            </a:extLst>
          </p:cNvPr>
          <p:cNvSpPr>
            <a:spLocks/>
          </p:cNvSpPr>
          <p:nvPr/>
        </p:nvSpPr>
        <p:spPr bwMode="auto">
          <a:xfrm>
            <a:off x="5486400" y="3124200"/>
            <a:ext cx="1981200" cy="1066800"/>
          </a:xfrm>
          <a:custGeom>
            <a:avLst/>
            <a:gdLst>
              <a:gd name="T0" fmla="*/ 0 w 1086"/>
              <a:gd name="T1" fmla="*/ 1065364 h 743"/>
              <a:gd name="T2" fmla="*/ 1979376 w 1086"/>
              <a:gd name="T3" fmla="*/ 1065364 h 743"/>
              <a:gd name="T4" fmla="*/ 1979376 w 1086"/>
              <a:gd name="T5" fmla="*/ 0 h 743"/>
              <a:gd name="T6" fmla="*/ 0 w 1086"/>
              <a:gd name="T7" fmla="*/ 0 h 743"/>
              <a:gd name="T8" fmla="*/ 0 w 1086"/>
              <a:gd name="T9" fmla="*/ 1065364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9161" name="Freeform 32">
            <a:extLst>
              <a:ext uri="{FF2B5EF4-FFF2-40B4-BE49-F238E27FC236}">
                <a16:creationId xmlns:a16="http://schemas.microsoft.com/office/drawing/2014/main" id="{EC21A2FE-617A-4F68-B466-958CD3DB3D6C}"/>
              </a:ext>
            </a:extLst>
          </p:cNvPr>
          <p:cNvSpPr>
            <a:spLocks/>
          </p:cNvSpPr>
          <p:nvPr/>
        </p:nvSpPr>
        <p:spPr bwMode="auto">
          <a:xfrm>
            <a:off x="3495675" y="1676400"/>
            <a:ext cx="2286000" cy="1006475"/>
          </a:xfrm>
          <a:custGeom>
            <a:avLst/>
            <a:gdLst>
              <a:gd name="T0" fmla="*/ 0 w 1115"/>
              <a:gd name="T1" fmla="*/ 1004517 h 514"/>
              <a:gd name="T2" fmla="*/ 2283950 w 1115"/>
              <a:gd name="T3" fmla="*/ 1004517 h 514"/>
              <a:gd name="T4" fmla="*/ 2283950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49162" name="Rectangle 33">
            <a:extLst>
              <a:ext uri="{FF2B5EF4-FFF2-40B4-BE49-F238E27FC236}">
                <a16:creationId xmlns:a16="http://schemas.microsoft.com/office/drawing/2014/main" id="{BE611842-29D5-4089-82BE-69ADD3FF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1752600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Determining</a:t>
            </a:r>
          </a:p>
        </p:txBody>
      </p:sp>
      <p:sp>
        <p:nvSpPr>
          <p:cNvPr id="49163" name="Rectangle 34">
            <a:extLst>
              <a:ext uri="{FF2B5EF4-FFF2-40B4-BE49-F238E27FC236}">
                <a16:creationId xmlns:a16="http://schemas.microsoft.com/office/drawing/2014/main" id="{2D88F6DE-BCD7-4891-9988-3C2CF9881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116138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Sample Size</a:t>
            </a:r>
          </a:p>
        </p:txBody>
      </p:sp>
      <p:sp>
        <p:nvSpPr>
          <p:cNvPr id="49164" name="Rectangle 35">
            <a:extLst>
              <a:ext uri="{FF2B5EF4-FFF2-40B4-BE49-F238E27FC236}">
                <a16:creationId xmlns:a16="http://schemas.microsoft.com/office/drawing/2014/main" id="{6D5FDB75-8B6D-4C07-B53C-2CA75BAA5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57550"/>
            <a:ext cx="186531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49165" name="Line 36">
            <a:extLst>
              <a:ext uri="{FF2B5EF4-FFF2-40B4-BE49-F238E27FC236}">
                <a16:creationId xmlns:a16="http://schemas.microsoft.com/office/drawing/2014/main" id="{2A4F2735-6C49-4DA2-BB43-A7B7C4889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9166" name="Line 37">
            <a:extLst>
              <a:ext uri="{FF2B5EF4-FFF2-40B4-BE49-F238E27FC236}">
                <a16:creationId xmlns:a16="http://schemas.microsoft.com/office/drawing/2014/main" id="{0BD09E19-25A3-493E-A78B-B5495A9C2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895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9167" name="Line 38">
            <a:extLst>
              <a:ext uri="{FF2B5EF4-FFF2-40B4-BE49-F238E27FC236}">
                <a16:creationId xmlns:a16="http://schemas.microsoft.com/office/drawing/2014/main" id="{27F04E1F-88E9-4F95-B839-14B894E3B8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49168" name="AutoShape 39">
            <a:extLst>
              <a:ext uri="{FF2B5EF4-FFF2-40B4-BE49-F238E27FC236}">
                <a16:creationId xmlns:a16="http://schemas.microsoft.com/office/drawing/2014/main" id="{0B91CEFF-D678-4510-8EC3-0371CE78C7FC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38700" y="3543300"/>
            <a:ext cx="609600" cy="533400"/>
          </a:xfrm>
          <a:custGeom>
            <a:avLst/>
            <a:gdLst>
              <a:gd name="T0" fmla="*/ 426889 w 21600"/>
              <a:gd name="T1" fmla="*/ 0 h 21600"/>
              <a:gd name="T2" fmla="*/ 426889 w 21600"/>
              <a:gd name="T3" fmla="*/ 300235 h 21600"/>
              <a:gd name="T4" fmla="*/ 91355 w 21600"/>
              <a:gd name="T5" fmla="*/ 533400 h 21600"/>
              <a:gd name="T6" fmla="*/ 6096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49169" name="Text Box 40">
            <a:extLst>
              <a:ext uri="{FF2B5EF4-FFF2-40B4-BE49-F238E27FC236}">
                <a16:creationId xmlns:a16="http://schemas.microsoft.com/office/drawing/2014/main" id="{D34301CA-BF0B-4141-BC42-22E7FE966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867400"/>
            <a:ext cx="2438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Sampling error (margin of error)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F2094CE1-D4C9-4D29-922D-4B60DE9A24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FB85706-2A95-43D6-87F5-8BC4941BA8BC}" type="slidenum">
              <a:rPr lang="en-US" altLang="zh-HK" sz="2000"/>
              <a:pPr eaLnBrk="1" hangingPunct="1"/>
              <a:t>47</a:t>
            </a:fld>
            <a:endParaRPr lang="en-US" altLang="zh-HK" sz="2000"/>
          </a:p>
        </p:txBody>
      </p:sp>
      <p:sp>
        <p:nvSpPr>
          <p:cNvPr id="50179" name="Freeform 2">
            <a:extLst>
              <a:ext uri="{FF2B5EF4-FFF2-40B4-BE49-F238E27FC236}">
                <a16:creationId xmlns:a16="http://schemas.microsoft.com/office/drawing/2014/main" id="{C1FA2B18-D944-4B49-92D3-048931A93534}"/>
              </a:ext>
            </a:extLst>
          </p:cNvPr>
          <p:cNvSpPr>
            <a:spLocks/>
          </p:cNvSpPr>
          <p:nvPr/>
        </p:nvSpPr>
        <p:spPr bwMode="auto">
          <a:xfrm>
            <a:off x="5486400" y="3124200"/>
            <a:ext cx="1981200" cy="1066800"/>
          </a:xfrm>
          <a:custGeom>
            <a:avLst/>
            <a:gdLst>
              <a:gd name="T0" fmla="*/ 0 w 1086"/>
              <a:gd name="T1" fmla="*/ 1065364 h 743"/>
              <a:gd name="T2" fmla="*/ 1979376 w 1086"/>
              <a:gd name="T3" fmla="*/ 1065364 h 743"/>
              <a:gd name="T4" fmla="*/ 1979376 w 1086"/>
              <a:gd name="T5" fmla="*/ 0 h 743"/>
              <a:gd name="T6" fmla="*/ 0 w 1086"/>
              <a:gd name="T7" fmla="*/ 0 h 743"/>
              <a:gd name="T8" fmla="*/ 0 w 1086"/>
              <a:gd name="T9" fmla="*/ 1065364 h 7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6" h="743">
                <a:moveTo>
                  <a:pt x="0" y="742"/>
                </a:moveTo>
                <a:lnTo>
                  <a:pt x="1085" y="742"/>
                </a:lnTo>
                <a:lnTo>
                  <a:pt x="1085" y="0"/>
                </a:lnTo>
                <a:lnTo>
                  <a:pt x="0" y="0"/>
                </a:lnTo>
                <a:lnTo>
                  <a:pt x="0" y="742"/>
                </a:lnTo>
              </a:path>
            </a:pathLst>
          </a:custGeom>
          <a:solidFill>
            <a:srgbClr val="FDE0BD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0FF1A03-2DE8-4C77-A4C5-84C435D52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50181" name="Freeform 9">
            <a:extLst>
              <a:ext uri="{FF2B5EF4-FFF2-40B4-BE49-F238E27FC236}">
                <a16:creationId xmlns:a16="http://schemas.microsoft.com/office/drawing/2014/main" id="{A50BD4C2-9A85-49EC-BB7A-D5DFA96A0D6B}"/>
              </a:ext>
            </a:extLst>
          </p:cNvPr>
          <p:cNvSpPr>
            <a:spLocks/>
          </p:cNvSpPr>
          <p:nvPr/>
        </p:nvSpPr>
        <p:spPr bwMode="auto">
          <a:xfrm>
            <a:off x="3495675" y="1676400"/>
            <a:ext cx="2286000" cy="1006475"/>
          </a:xfrm>
          <a:custGeom>
            <a:avLst/>
            <a:gdLst>
              <a:gd name="T0" fmla="*/ 0 w 1115"/>
              <a:gd name="T1" fmla="*/ 1004517 h 514"/>
              <a:gd name="T2" fmla="*/ 2283950 w 1115"/>
              <a:gd name="T3" fmla="*/ 1004517 h 514"/>
              <a:gd name="T4" fmla="*/ 2283950 w 1115"/>
              <a:gd name="T5" fmla="*/ 0 h 514"/>
              <a:gd name="T6" fmla="*/ 0 w 1115"/>
              <a:gd name="T7" fmla="*/ 0 h 514"/>
              <a:gd name="T8" fmla="*/ 0 w 1115"/>
              <a:gd name="T9" fmla="*/ 1004517 h 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5" h="514">
                <a:moveTo>
                  <a:pt x="0" y="513"/>
                </a:moveTo>
                <a:lnTo>
                  <a:pt x="1114" y="513"/>
                </a:lnTo>
                <a:lnTo>
                  <a:pt x="1114" y="0"/>
                </a:lnTo>
                <a:lnTo>
                  <a:pt x="0" y="0"/>
                </a:lnTo>
                <a:lnTo>
                  <a:pt x="0" y="513"/>
                </a:lnTo>
              </a:path>
            </a:pathLst>
          </a:custGeom>
          <a:solidFill>
            <a:srgbClr val="C7DAF7"/>
          </a:solidFill>
          <a:ln w="25400" cap="rnd" cmpd="sng">
            <a:solidFill>
              <a:srgbClr val="1A1A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50182" name="Rectangle 10">
            <a:extLst>
              <a:ext uri="{FF2B5EF4-FFF2-40B4-BE49-F238E27FC236}">
                <a16:creationId xmlns:a16="http://schemas.microsoft.com/office/drawing/2014/main" id="{F3B6D50D-81C0-4712-A1A7-DBD0E65C4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1752600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Determining</a:t>
            </a:r>
          </a:p>
        </p:txBody>
      </p:sp>
      <p:sp>
        <p:nvSpPr>
          <p:cNvPr id="50183" name="Rectangle 11">
            <a:extLst>
              <a:ext uri="{FF2B5EF4-FFF2-40B4-BE49-F238E27FC236}">
                <a16:creationId xmlns:a16="http://schemas.microsoft.com/office/drawing/2014/main" id="{99A1DCB1-1F1F-4229-A385-D424891B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2116138"/>
            <a:ext cx="1958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b="1">
                <a:ea typeface="新細明體" panose="02020500000000000000" pitchFamily="18" charset="-120"/>
              </a:rPr>
              <a:t>Sample Size</a:t>
            </a:r>
          </a:p>
        </p:txBody>
      </p:sp>
      <p:sp>
        <p:nvSpPr>
          <p:cNvPr id="50184" name="Rectangle 12">
            <a:extLst>
              <a:ext uri="{FF2B5EF4-FFF2-40B4-BE49-F238E27FC236}">
                <a16:creationId xmlns:a16="http://schemas.microsoft.com/office/drawing/2014/main" id="{DE472168-FA34-40D2-8A27-D38E810E1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257550"/>
            <a:ext cx="186531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 b="1">
                <a:ea typeface="新細明體" panose="02020500000000000000" pitchFamily="18" charset="-120"/>
              </a:rPr>
              <a:t>For the</a:t>
            </a:r>
          </a:p>
          <a:p>
            <a:pPr algn="ctr"/>
            <a:r>
              <a:rPr lang="en-US" altLang="zh-HK" b="1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50185" name="Line 15">
            <a:extLst>
              <a:ext uri="{FF2B5EF4-FFF2-40B4-BE49-F238E27FC236}">
                <a16:creationId xmlns:a16="http://schemas.microsoft.com/office/drawing/2014/main" id="{452435FD-EBEC-495F-A1F6-803C5AC83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6670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50186" name="Line 16">
            <a:extLst>
              <a:ext uri="{FF2B5EF4-FFF2-40B4-BE49-F238E27FC236}">
                <a16:creationId xmlns:a16="http://schemas.microsoft.com/office/drawing/2014/main" id="{961A275B-89E8-4ABF-9E72-937D535F80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895600"/>
            <a:ext cx="1905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50187" name="Line 18">
            <a:extLst>
              <a:ext uri="{FF2B5EF4-FFF2-40B4-BE49-F238E27FC236}">
                <a16:creationId xmlns:a16="http://schemas.microsoft.com/office/drawing/2014/main" id="{B2B7A958-3389-4AE2-94D2-A124EC6B66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89560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50188" name="AutoShape 31">
            <a:extLst>
              <a:ext uri="{FF2B5EF4-FFF2-40B4-BE49-F238E27FC236}">
                <a16:creationId xmlns:a16="http://schemas.microsoft.com/office/drawing/2014/main" id="{EB7ADAE2-F205-4265-98AF-1A651FED7BDC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38700" y="3543300"/>
            <a:ext cx="609600" cy="533400"/>
          </a:xfrm>
          <a:custGeom>
            <a:avLst/>
            <a:gdLst>
              <a:gd name="T0" fmla="*/ 426889 w 21600"/>
              <a:gd name="T1" fmla="*/ 0 h 21600"/>
              <a:gd name="T2" fmla="*/ 426889 w 21600"/>
              <a:gd name="T3" fmla="*/ 300235 h 21600"/>
              <a:gd name="T4" fmla="*/ 91355 w 21600"/>
              <a:gd name="T5" fmla="*/ 533400 h 21600"/>
              <a:gd name="T6" fmla="*/ 609600 w 21600"/>
              <a:gd name="T7" fmla="*/ 15011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aphicFrame>
        <p:nvGraphicFramePr>
          <p:cNvPr id="50189" name="Object 32">
            <a:extLst>
              <a:ext uri="{FF2B5EF4-FFF2-40B4-BE49-F238E27FC236}">
                <a16:creationId xmlns:a16="http://schemas.microsoft.com/office/drawing/2014/main" id="{B91A1024-5B9C-475F-A8B9-4B2262048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800600"/>
          <a:ext cx="266223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Equation" r:id="rId3" imgW="965200" imgH="419100" progId="Equation.3">
                  <p:embed/>
                </p:oleObj>
              </mc:Choice>
              <mc:Fallback>
                <p:oleObj name="Equation" r:id="rId3" imgW="965200" imgH="4191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800600"/>
                        <a:ext cx="2662238" cy="11572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0" name="Text Box 33">
            <a:extLst>
              <a:ext uri="{FF2B5EF4-FFF2-40B4-BE49-F238E27FC236}">
                <a16:creationId xmlns:a16="http://schemas.microsoft.com/office/drawing/2014/main" id="{EEFD6339-D499-4303-9F91-20B680C44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0" y="4953000"/>
            <a:ext cx="1828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Now solve for  n  to get</a:t>
            </a:r>
          </a:p>
        </p:txBody>
      </p:sp>
      <p:sp>
        <p:nvSpPr>
          <p:cNvPr id="50191" name="AutoShape 34">
            <a:extLst>
              <a:ext uri="{FF2B5EF4-FFF2-40B4-BE49-F238E27FC236}">
                <a16:creationId xmlns:a16="http://schemas.microsoft.com/office/drawing/2014/main" id="{9123CD49-0317-47C5-B8A2-93A861A9F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0192" name="AutoShape 35">
            <a:extLst>
              <a:ext uri="{FF2B5EF4-FFF2-40B4-BE49-F238E27FC236}">
                <a16:creationId xmlns:a16="http://schemas.microsoft.com/office/drawing/2014/main" id="{AC2F35D9-1960-4E5A-B1AF-19FD606A5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5257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aphicFrame>
        <p:nvGraphicFramePr>
          <p:cNvPr id="50193" name="Object 36">
            <a:extLst>
              <a:ext uri="{FF2B5EF4-FFF2-40B4-BE49-F238E27FC236}">
                <a16:creationId xmlns:a16="http://schemas.microsoft.com/office/drawing/2014/main" id="{814D48DB-3ABB-4AA1-8983-3318AD522C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67263"/>
          <a:ext cx="25908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6" name="Equation" r:id="rId5" imgW="977476" imgH="444307" progId="Equation.3">
                  <p:embed/>
                </p:oleObj>
              </mc:Choice>
              <mc:Fallback>
                <p:oleObj name="Equation" r:id="rId5" imgW="977476" imgH="44430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767263"/>
                        <a:ext cx="259080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DE0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4" name="Text Box 37">
            <a:extLst>
              <a:ext uri="{FF2B5EF4-FFF2-40B4-BE49-F238E27FC236}">
                <a16:creationId xmlns:a16="http://schemas.microsoft.com/office/drawing/2014/main" id="{94788B5E-14C7-452C-AA84-CC978FFE3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>
            <a:extLst>
              <a:ext uri="{FF2B5EF4-FFF2-40B4-BE49-F238E27FC236}">
                <a16:creationId xmlns:a16="http://schemas.microsoft.com/office/drawing/2014/main" id="{880A2824-256F-48EC-B9D7-578ABCC6D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C2C9E3B-DB9E-4F28-A81E-B56B605D7D16}" type="slidenum">
              <a:rPr lang="en-US" altLang="zh-HK" sz="2000"/>
              <a:pPr eaLnBrk="1" hangingPunct="1"/>
              <a:t>48</a:t>
            </a:fld>
            <a:endParaRPr lang="en-US" altLang="zh-HK" sz="20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74A0023-9170-4A3B-8611-875E59F90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Determining Sample Size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6EF26E27-5176-48DB-9C30-E41C6A3C3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848600" cy="4572000"/>
          </a:xfrm>
          <a:noFill/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To determine the required sample size for the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proportion, you must know:</a:t>
            </a:r>
          </a:p>
          <a:p>
            <a:pPr marL="742950" lvl="1" indent="-285750" defTabSz="914400" eaLnBrk="1" hangingPunct="1">
              <a:buFont typeface="Wingdings" panose="05000000000000000000" pitchFamily="2" charset="2"/>
              <a:buNone/>
            </a:pPr>
            <a:endParaRPr lang="en-US" altLang="zh-HK" sz="1400">
              <a:ea typeface="新細明體" panose="02020500000000000000" pitchFamily="18" charset="-120"/>
            </a:endParaRP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desired level of confidence (1 - </a:t>
            </a:r>
            <a:r>
              <a:rPr lang="en-US" altLang="zh-HK" b="1">
                <a:ea typeface="新細明體" panose="02020500000000000000" pitchFamily="18" charset="-120"/>
                <a:sym typeface="Symbol" panose="05050102010706020507" pitchFamily="18" charset="2"/>
              </a:rPr>
              <a:t></a:t>
            </a:r>
            <a:r>
              <a:rPr lang="en-US" altLang="zh-HK">
                <a:ea typeface="新細明體" panose="02020500000000000000" pitchFamily="18" charset="-120"/>
              </a:rPr>
              <a:t>), which 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determines the critical Z value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acceptable sampling error (margin of error), e</a:t>
            </a:r>
          </a:p>
          <a:p>
            <a:pPr marL="742950" lvl="1" indent="-28575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>
                <a:ea typeface="新細明體" panose="02020500000000000000" pitchFamily="18" charset="-120"/>
              </a:rPr>
              <a:t> The true proportion of “successes”, p</a:t>
            </a:r>
          </a:p>
          <a:p>
            <a:pPr marL="1143000" lvl="2" indent="-228600" defTabSz="914400" eaLnBrk="1" hangingPunct="1">
              <a:lnSpc>
                <a:spcPct val="110000"/>
              </a:lnSpc>
              <a:spcBef>
                <a:spcPct val="35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 p  can be estimated with a pilot sample, if </a:t>
            </a:r>
          </a:p>
          <a:p>
            <a:pPr marL="1143000" lvl="2" indent="-228600" defTabSz="914400" eaLnBrk="1" hangingPunct="1">
              <a:lnSpc>
                <a:spcPct val="110000"/>
              </a:lnSpc>
              <a:spcBef>
                <a:spcPct val="35000"/>
              </a:spcBef>
              <a:buFont typeface="Wingdings" panose="05000000000000000000" pitchFamily="2" charset="2"/>
              <a:buNone/>
            </a:pPr>
            <a:r>
              <a:rPr lang="en-US" altLang="zh-HK" sz="2400">
                <a:ea typeface="新細明體" panose="02020500000000000000" pitchFamily="18" charset="-120"/>
              </a:rPr>
              <a:t>    necessary (or conservatively use  p = .50)</a:t>
            </a:r>
            <a:endParaRPr lang="el-GR" altLang="zh-HK" sz="2400"/>
          </a:p>
        </p:txBody>
      </p:sp>
      <p:sp>
        <p:nvSpPr>
          <p:cNvPr id="51205" name="Text Box 4">
            <a:extLst>
              <a:ext uri="{FF2B5EF4-FFF2-40B4-BE49-F238E27FC236}">
                <a16:creationId xmlns:a16="http://schemas.microsoft.com/office/drawing/2014/main" id="{37AFAAE1-E9FA-4EC3-8518-4E6F4DE7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9273C806-8EAF-4B6A-ADD8-5E1B43C4B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9CE8345-544E-4202-ADAF-C5C8A73B5850}" type="slidenum">
              <a:rPr lang="en-US" altLang="zh-HK" sz="2000"/>
              <a:pPr eaLnBrk="1" hangingPunct="1"/>
              <a:t>49</a:t>
            </a:fld>
            <a:endParaRPr lang="en-US" altLang="zh-HK" sz="20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D921D83-8676-47AB-920E-25ABE6D70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793038" cy="9144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Required Sample Size Example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396FF551-B9E3-4359-85F8-1161FCCCBF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086600" cy="2590800"/>
          </a:xfr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0" indent="0" defTabSz="914400"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HK" sz="2900">
                <a:ea typeface="新細明體" panose="02020500000000000000" pitchFamily="18" charset="-120"/>
              </a:rPr>
              <a:t>How large a sample would be necessary to estimate the true proportion defective in a large population </a:t>
            </a:r>
            <a:r>
              <a:rPr lang="en-US" altLang="zh-HK" sz="2900">
                <a:solidFill>
                  <a:schemeClr val="folHlink"/>
                </a:solidFill>
                <a:ea typeface="新細明體" panose="02020500000000000000" pitchFamily="18" charset="-120"/>
              </a:rPr>
              <a:t>within </a:t>
            </a:r>
            <a:r>
              <a:rPr lang="en-US" altLang="zh-HK" sz="2900">
                <a:solidFill>
                  <a:schemeClr val="folHlink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±</a:t>
            </a:r>
            <a:r>
              <a:rPr lang="en-US" altLang="zh-HK" sz="2900">
                <a:solidFill>
                  <a:schemeClr val="folHlink"/>
                </a:solidFill>
                <a:ea typeface="新細明體" panose="02020500000000000000" pitchFamily="18" charset="-120"/>
              </a:rPr>
              <a:t>3%,</a:t>
            </a:r>
            <a:r>
              <a:rPr lang="en-US" altLang="zh-HK" sz="2900">
                <a:ea typeface="新細明體" panose="02020500000000000000" pitchFamily="18" charset="-120"/>
              </a:rPr>
              <a:t> </a:t>
            </a:r>
            <a:r>
              <a:rPr lang="en-US" altLang="zh-HK" sz="2900">
                <a:solidFill>
                  <a:schemeClr val="folHlink"/>
                </a:solidFill>
                <a:ea typeface="新細明體" panose="02020500000000000000" pitchFamily="18" charset="-120"/>
              </a:rPr>
              <a:t>with 95% confidence?</a:t>
            </a:r>
          </a:p>
          <a:p>
            <a:pPr marL="0" indent="0" defTabSz="914400" eaLnBrk="1" hangingPunct="1">
              <a:lnSpc>
                <a:spcPct val="105000"/>
              </a:lnSpc>
              <a:buFont typeface="Wingdings" panose="05000000000000000000" pitchFamily="2" charset="2"/>
              <a:buNone/>
            </a:pPr>
            <a:r>
              <a:rPr lang="en-US" altLang="zh-HK" sz="2900">
                <a:ea typeface="新細明體" panose="02020500000000000000" pitchFamily="18" charset="-120"/>
              </a:rPr>
              <a:t> (Assume a pilot sample yields  p</a:t>
            </a:r>
            <a:r>
              <a:rPr lang="en-US" altLang="zh-HK" sz="2900" baseline="-25000">
                <a:ea typeface="新細明體" panose="02020500000000000000" pitchFamily="18" charset="-120"/>
              </a:rPr>
              <a:t>s</a:t>
            </a:r>
            <a:r>
              <a:rPr lang="en-US" altLang="zh-HK" sz="2900">
                <a:ea typeface="新細明體" panose="02020500000000000000" pitchFamily="18" charset="-120"/>
              </a:rPr>
              <a:t> = .12)</a:t>
            </a:r>
          </a:p>
        </p:txBody>
      </p:sp>
      <p:sp>
        <p:nvSpPr>
          <p:cNvPr id="52229" name="Text Box 8">
            <a:extLst>
              <a:ext uri="{FF2B5EF4-FFF2-40B4-BE49-F238E27FC236}">
                <a16:creationId xmlns:a16="http://schemas.microsoft.com/office/drawing/2014/main" id="{B00A3B57-5E05-4300-BBCC-82CCB7413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8006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HK" altLang="zh-H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70797F47-DC1B-4498-8DC3-F7E35091D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E89B43B-84A5-4650-8289-45C00AD352A0}" type="slidenum">
              <a:rPr lang="en-US" altLang="zh-HK" sz="2000"/>
              <a:pPr eaLnBrk="1" hangingPunct="1"/>
              <a:t>5</a:t>
            </a:fld>
            <a:endParaRPr lang="en-US" altLang="zh-HK" sz="2000"/>
          </a:p>
        </p:txBody>
      </p:sp>
      <p:sp>
        <p:nvSpPr>
          <p:cNvPr id="7171" name="Rectangle 6">
            <a:extLst>
              <a:ext uri="{FF2B5EF4-FFF2-40B4-BE49-F238E27FC236}">
                <a16:creationId xmlns:a16="http://schemas.microsoft.com/office/drawing/2014/main" id="{25A68603-A80B-4A19-9DCF-87F7985C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14600"/>
            <a:ext cx="4291013" cy="1184275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  <a:t>We can estimate a </a:t>
            </a:r>
          </a:p>
          <a:p>
            <a:pPr algn="ctr"/>
            <a: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  <a:t>Population Parameter …</a:t>
            </a:r>
          </a:p>
          <a:p>
            <a:pPr algn="ctr"/>
            <a:endParaRPr lang="en-US" altLang="zh-HK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4F5AA936-9892-4792-A509-6D71BB97D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57600"/>
            <a:ext cx="2590800" cy="1524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01829AD4-9A10-4EA7-B24D-8012A03F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3581400"/>
            <a:ext cx="3276600" cy="1600200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7174" name="Rectangle 4">
            <a:extLst>
              <a:ext uri="{FF2B5EF4-FFF2-40B4-BE49-F238E27FC236}">
                <a16:creationId xmlns:a16="http://schemas.microsoft.com/office/drawing/2014/main" id="{33FD3772-C3BC-4151-8030-14C82A18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3581400"/>
            <a:ext cx="1752600" cy="1600200"/>
          </a:xfrm>
          <a:prstGeom prst="rect">
            <a:avLst/>
          </a:prstGeom>
          <a:solidFill>
            <a:srgbClr val="C7DA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7175" name="Rectangle 5">
            <a:extLst>
              <a:ext uri="{FF2B5EF4-FFF2-40B4-BE49-F238E27FC236}">
                <a16:creationId xmlns:a16="http://schemas.microsoft.com/office/drawing/2014/main" id="{2B41193C-3933-4C7A-B4F7-7B3301846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Point Estimates</a:t>
            </a:r>
          </a:p>
        </p:txBody>
      </p:sp>
      <p:sp>
        <p:nvSpPr>
          <p:cNvPr id="7176" name="Rectangle 7">
            <a:extLst>
              <a:ext uri="{FF2B5EF4-FFF2-40B4-BE49-F238E27FC236}">
                <a16:creationId xmlns:a16="http://schemas.microsoft.com/office/drawing/2014/main" id="{3D0A23D6-9D40-4C01-AEDE-154859326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013" y="2514600"/>
            <a:ext cx="3276600" cy="1184275"/>
          </a:xfrm>
          <a:prstGeom prst="rect">
            <a:avLst/>
          </a:prstGeom>
          <a:solidFill>
            <a:srgbClr val="FDE0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  <a:t>with a Sample</a:t>
            </a:r>
            <a:b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  <a:t>Statistic</a:t>
            </a:r>
          </a:p>
          <a:p>
            <a:pPr algn="ctr"/>
            <a:r>
              <a:rPr lang="en-US" altLang="zh-HK">
                <a:solidFill>
                  <a:srgbClr val="000000"/>
                </a:solidFill>
                <a:ea typeface="新細明體" panose="02020500000000000000" pitchFamily="18" charset="-120"/>
              </a:rPr>
              <a:t>(a Point Estimate)</a:t>
            </a:r>
          </a:p>
        </p:txBody>
      </p:sp>
      <p:sp>
        <p:nvSpPr>
          <p:cNvPr id="7177" name="Rectangle 8">
            <a:extLst>
              <a:ext uri="{FF2B5EF4-FFF2-40B4-BE49-F238E27FC236}">
                <a16:creationId xmlns:a16="http://schemas.microsoft.com/office/drawing/2014/main" id="{24D45A48-B79B-4EC6-81BA-16EAB6C1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413" y="3810000"/>
            <a:ext cx="107315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800">
                <a:ea typeface="新細明體" panose="02020500000000000000" pitchFamily="18" charset="-120"/>
              </a:rPr>
              <a:t>Mean</a:t>
            </a:r>
          </a:p>
        </p:txBody>
      </p:sp>
      <p:sp>
        <p:nvSpPr>
          <p:cNvPr id="7178" name="Rectangle 9">
            <a:extLst>
              <a:ext uri="{FF2B5EF4-FFF2-40B4-BE49-F238E27FC236}">
                <a16:creationId xmlns:a16="http://schemas.microsoft.com/office/drawing/2014/main" id="{80A01DD9-40FB-462B-BB34-AFDF8828F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413" y="4495800"/>
            <a:ext cx="18256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2800">
                <a:ea typeface="新細明體" panose="02020500000000000000" pitchFamily="18" charset="-120"/>
              </a:rPr>
              <a:t>Proportion</a:t>
            </a:r>
          </a:p>
        </p:txBody>
      </p:sp>
      <p:sp>
        <p:nvSpPr>
          <p:cNvPr id="7179" name="Line 10">
            <a:extLst>
              <a:ext uri="{FF2B5EF4-FFF2-40B4-BE49-F238E27FC236}">
                <a16:creationId xmlns:a16="http://schemas.microsoft.com/office/drawing/2014/main" id="{573C8F9A-1544-432B-B2E0-8C404EC715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5813" y="4419600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0" name="Line 11">
            <a:extLst>
              <a:ext uri="{FF2B5EF4-FFF2-40B4-BE49-F238E27FC236}">
                <a16:creationId xmlns:a16="http://schemas.microsoft.com/office/drawing/2014/main" id="{CA7FE59A-D513-4002-BBF1-0EEE1D924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514600"/>
            <a:ext cx="0" cy="266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1" name="Line 12">
            <a:extLst>
              <a:ext uri="{FF2B5EF4-FFF2-40B4-BE49-F238E27FC236}">
                <a16:creationId xmlns:a16="http://schemas.microsoft.com/office/drawing/2014/main" id="{43FAB51D-6A2E-4D37-B172-8FC1DE8308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3657600"/>
            <a:ext cx="754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2" name="Line 13">
            <a:extLst>
              <a:ext uri="{FF2B5EF4-FFF2-40B4-BE49-F238E27FC236}">
                <a16:creationId xmlns:a16="http://schemas.microsoft.com/office/drawing/2014/main" id="{95503AE2-6C10-4E8D-BDD9-40B0B53EAA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3" y="3657600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3" name="Line 14">
            <a:extLst>
              <a:ext uri="{FF2B5EF4-FFF2-40B4-BE49-F238E27FC236}">
                <a16:creationId xmlns:a16="http://schemas.microsoft.com/office/drawing/2014/main" id="{81085B32-3A8F-4353-8CB8-ABC94DAD53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3013" y="2514600"/>
            <a:ext cx="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4" name="Line 15">
            <a:extLst>
              <a:ext uri="{FF2B5EF4-FFF2-40B4-BE49-F238E27FC236}">
                <a16:creationId xmlns:a16="http://schemas.microsoft.com/office/drawing/2014/main" id="{238556A3-85C3-4AA7-984B-A54142145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9613" y="2514600"/>
            <a:ext cx="0" cy="2667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5" name="Line 16">
            <a:extLst>
              <a:ext uri="{FF2B5EF4-FFF2-40B4-BE49-F238E27FC236}">
                <a16:creationId xmlns:a16="http://schemas.microsoft.com/office/drawing/2014/main" id="{396BB420-3A83-4CEA-9F67-4604BD3BC6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2514600"/>
            <a:ext cx="7567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6" name="Line 17">
            <a:extLst>
              <a:ext uri="{FF2B5EF4-FFF2-40B4-BE49-F238E27FC236}">
                <a16:creationId xmlns:a16="http://schemas.microsoft.com/office/drawing/2014/main" id="{5D55A696-2DD1-4650-8BA4-36C8C01106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" y="5181600"/>
            <a:ext cx="75676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7187" name="Rectangle 18">
            <a:extLst>
              <a:ext uri="{FF2B5EF4-FFF2-40B4-BE49-F238E27FC236}">
                <a16:creationId xmlns:a16="http://schemas.microsoft.com/office/drawing/2014/main" id="{4BF01EE0-C748-4B87-B93B-00B416028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4495800"/>
            <a:ext cx="539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3200">
                <a:ea typeface="新細明體" panose="02020500000000000000" pitchFamily="18" charset="-120"/>
              </a:rPr>
              <a:t>p</a:t>
            </a:r>
            <a:r>
              <a:rPr lang="en-US" altLang="zh-HK" sz="3200" baseline="-25000">
                <a:ea typeface="新細明體" panose="02020500000000000000" pitchFamily="18" charset="-120"/>
              </a:rPr>
              <a:t>s</a:t>
            </a:r>
          </a:p>
        </p:txBody>
      </p:sp>
      <p:sp>
        <p:nvSpPr>
          <p:cNvPr id="7188" name="Rectangle 19">
            <a:extLst>
              <a:ext uri="{FF2B5EF4-FFF2-40B4-BE49-F238E27FC236}">
                <a16:creationId xmlns:a16="http://schemas.microsoft.com/office/drawing/2014/main" id="{F9EDB700-F7E4-4590-A0F4-F1655B4B2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4419600"/>
            <a:ext cx="4064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3200">
                <a:ea typeface="新細明體" panose="02020500000000000000" pitchFamily="18" charset="-120"/>
              </a:rPr>
              <a:t>p</a:t>
            </a:r>
          </a:p>
        </p:txBody>
      </p:sp>
      <p:sp>
        <p:nvSpPr>
          <p:cNvPr id="7189" name="Rectangle 20">
            <a:extLst>
              <a:ext uri="{FF2B5EF4-FFF2-40B4-BE49-F238E27FC236}">
                <a16:creationId xmlns:a16="http://schemas.microsoft.com/office/drawing/2014/main" id="{3497452D-3124-47AD-BF84-54FB15B87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3733800"/>
            <a:ext cx="45243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HK" sz="3200">
                <a:ea typeface="新細明體" panose="02020500000000000000" pitchFamily="18" charset="-120"/>
              </a:rPr>
              <a:t>X</a:t>
            </a:r>
          </a:p>
        </p:txBody>
      </p:sp>
      <p:sp>
        <p:nvSpPr>
          <p:cNvPr id="7190" name="Freeform 21">
            <a:extLst>
              <a:ext uri="{FF2B5EF4-FFF2-40B4-BE49-F238E27FC236}">
                <a16:creationId xmlns:a16="http://schemas.microsoft.com/office/drawing/2014/main" id="{010F6A9E-6DE3-477F-94D5-18379756576F}"/>
              </a:ext>
            </a:extLst>
          </p:cNvPr>
          <p:cNvSpPr>
            <a:spLocks/>
          </p:cNvSpPr>
          <p:nvPr/>
        </p:nvSpPr>
        <p:spPr bwMode="auto">
          <a:xfrm>
            <a:off x="6386513" y="3810000"/>
            <a:ext cx="222250" cy="1588"/>
          </a:xfrm>
          <a:custGeom>
            <a:avLst/>
            <a:gdLst>
              <a:gd name="T0" fmla="*/ 0 w 140"/>
              <a:gd name="T1" fmla="*/ 0 h 1"/>
              <a:gd name="T2" fmla="*/ 222250 w 140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0" h="1">
                <a:moveTo>
                  <a:pt x="0" y="0"/>
                </a:moveTo>
                <a:lnTo>
                  <a:pt x="140" y="0"/>
                </a:lnTo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  <p:sp>
        <p:nvSpPr>
          <p:cNvPr id="7191" name="Text Box 22">
            <a:extLst>
              <a:ext uri="{FF2B5EF4-FFF2-40B4-BE49-F238E27FC236}">
                <a16:creationId xmlns:a16="http://schemas.microsoft.com/office/drawing/2014/main" id="{45E81C43-737D-43C1-83AB-A892B5BC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7338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l-GR" altLang="zh-HK" sz="3200">
                <a:cs typeface="Arial" panose="020B0604020202020204" pitchFamily="34" charset="0"/>
              </a:rPr>
              <a:t>μ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2">
            <a:extLst>
              <a:ext uri="{FF2B5EF4-FFF2-40B4-BE49-F238E27FC236}">
                <a16:creationId xmlns:a16="http://schemas.microsoft.com/office/drawing/2014/main" id="{B1C1EC51-55B2-45EC-A0ED-02CD0E7A6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6FEB56-BAB3-4319-B2CA-384B0F1CCFDC}" type="slidenum">
              <a:rPr lang="en-US" altLang="zh-HK" sz="2000"/>
              <a:pPr eaLnBrk="1" hangingPunct="1"/>
              <a:t>50</a:t>
            </a:fld>
            <a:endParaRPr lang="en-US" altLang="zh-HK" sz="2000"/>
          </a:p>
        </p:txBody>
      </p:sp>
      <p:sp>
        <p:nvSpPr>
          <p:cNvPr id="53251" name="Rectangle 8">
            <a:extLst>
              <a:ext uri="{FF2B5EF4-FFF2-40B4-BE49-F238E27FC236}">
                <a16:creationId xmlns:a16="http://schemas.microsoft.com/office/drawing/2014/main" id="{8356B29C-4652-4D10-B09D-88CB3F21A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0200"/>
            <a:ext cx="1676400" cy="609600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753013CB-B214-4F71-97D5-A9DD07F941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8382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Required Sample Size Example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ABFD8ED5-0D5D-4584-AC97-E69CD0CD2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76400"/>
            <a:ext cx="6477000" cy="227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Solution: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For 95% confidence, use </a:t>
            </a:r>
            <a:r>
              <a:rPr lang="en-US" altLang="zh-HK" sz="2800">
                <a:solidFill>
                  <a:schemeClr val="folHlink"/>
                </a:solidFill>
                <a:ea typeface="新細明體" panose="02020500000000000000" pitchFamily="18" charset="-120"/>
              </a:rPr>
              <a:t>Z = 1.96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e = </a:t>
            </a:r>
            <a:r>
              <a:rPr lang="en-US" altLang="zh-HK" sz="2800">
                <a:solidFill>
                  <a:schemeClr val="folHlink"/>
                </a:solidFill>
                <a:ea typeface="新細明體" panose="02020500000000000000" pitchFamily="18" charset="-120"/>
              </a:rPr>
              <a:t>.03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p</a:t>
            </a:r>
            <a:r>
              <a:rPr lang="en-US" altLang="zh-HK" sz="2800" baseline="-25000">
                <a:solidFill>
                  <a:schemeClr val="bg2"/>
                </a:solidFill>
                <a:ea typeface="新細明體" panose="02020500000000000000" pitchFamily="18" charset="-120"/>
              </a:rPr>
              <a:t>s</a:t>
            </a:r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 = </a:t>
            </a:r>
            <a:r>
              <a:rPr lang="en-US" altLang="zh-HK" sz="2800">
                <a:solidFill>
                  <a:schemeClr val="folHlink"/>
                </a:solidFill>
                <a:ea typeface="新細明體" panose="02020500000000000000" pitchFamily="18" charset="-120"/>
              </a:rPr>
              <a:t>.12</a:t>
            </a:r>
            <a:r>
              <a:rPr lang="en-US" altLang="zh-HK" sz="2800">
                <a:solidFill>
                  <a:schemeClr val="bg2"/>
                </a:solidFill>
                <a:ea typeface="新細明體" panose="02020500000000000000" pitchFamily="18" charset="-120"/>
              </a:rPr>
              <a:t>, so use this to estimate p</a:t>
            </a:r>
          </a:p>
        </p:txBody>
      </p:sp>
      <p:sp>
        <p:nvSpPr>
          <p:cNvPr id="53254" name="Rectangle 4">
            <a:extLst>
              <a:ext uri="{FF2B5EF4-FFF2-40B4-BE49-F238E27FC236}">
                <a16:creationId xmlns:a16="http://schemas.microsoft.com/office/drawing/2014/main" id="{531D417E-364C-4257-B40C-EC7913E3E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638800"/>
            <a:ext cx="2514600" cy="685800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HK">
                <a:ea typeface="新細明體" panose="02020500000000000000" pitchFamily="18" charset="-120"/>
              </a:rPr>
              <a:t>So use  n = 451</a:t>
            </a:r>
          </a:p>
        </p:txBody>
      </p:sp>
      <p:graphicFrame>
        <p:nvGraphicFramePr>
          <p:cNvPr id="53255" name="Object 5">
            <a:extLst>
              <a:ext uri="{FF2B5EF4-FFF2-40B4-BE49-F238E27FC236}">
                <a16:creationId xmlns:a16="http://schemas.microsoft.com/office/drawing/2014/main" id="{906E8383-608C-4135-ADB4-101C671E74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963" y="4343400"/>
          <a:ext cx="7967662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Equation" r:id="rId3" imgW="3111500" imgH="444500" progId="Equation.3">
                  <p:embed/>
                </p:oleObj>
              </mc:Choice>
              <mc:Fallback>
                <p:oleObj name="Equation" r:id="rId3" imgW="31115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343400"/>
                        <a:ext cx="7967662" cy="11382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6" name="Line 6">
            <a:extLst>
              <a:ext uri="{FF2B5EF4-FFF2-40B4-BE49-F238E27FC236}">
                <a16:creationId xmlns:a16="http://schemas.microsoft.com/office/drawing/2014/main" id="{00297566-E97F-4F22-85EE-D33585F47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510540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53257" name="Text Box 7">
            <a:extLst>
              <a:ext uri="{FF2B5EF4-FFF2-40B4-BE49-F238E27FC236}">
                <a16:creationId xmlns:a16="http://schemas.microsoft.com/office/drawing/2014/main" id="{3E2DEF49-0FC3-478D-A677-C01EACC7D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2C253C11-6901-4256-B648-E3D6A247E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ED6656-C285-4701-BF1F-7EAE19B1D9DD}" type="slidenum">
              <a:rPr lang="en-US" altLang="zh-HK" sz="2000"/>
              <a:pPr eaLnBrk="1" hangingPunct="1"/>
              <a:t>51</a:t>
            </a:fld>
            <a:endParaRPr lang="en-US" altLang="zh-HK" sz="20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0DA4436-44DB-4103-89E2-7DF98F61E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PHStat Interval Options</a:t>
            </a:r>
          </a:p>
        </p:txBody>
      </p:sp>
      <p:pic>
        <p:nvPicPr>
          <p:cNvPr id="54276" name="Picture 3" descr="7-2b">
            <a:extLst>
              <a:ext uri="{FF2B5EF4-FFF2-40B4-BE49-F238E27FC236}">
                <a16:creationId xmlns:a16="http://schemas.microsoft.com/office/drawing/2014/main" id="{09942528-4213-4595-9017-0B82AE8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49339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Line 4">
            <a:extLst>
              <a:ext uri="{FF2B5EF4-FFF2-40B4-BE49-F238E27FC236}">
                <a16:creationId xmlns:a16="http://schemas.microsoft.com/office/drawing/2014/main" id="{7770F841-7F3E-4F68-827E-1D4A9DE8EA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3505200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54278" name="Line 5">
            <a:extLst>
              <a:ext uri="{FF2B5EF4-FFF2-40B4-BE49-F238E27FC236}">
                <a16:creationId xmlns:a16="http://schemas.microsoft.com/office/drawing/2014/main" id="{C8763D71-AA65-41D0-B305-FEC9B11DCA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3733800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54279" name="Line 6">
            <a:extLst>
              <a:ext uri="{FF2B5EF4-FFF2-40B4-BE49-F238E27FC236}">
                <a16:creationId xmlns:a16="http://schemas.microsoft.com/office/drawing/2014/main" id="{07106DB4-09F8-4B3D-BF4E-E75F2C5FAC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4114800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54280" name="Rectangle 7">
            <a:extLst>
              <a:ext uri="{FF2B5EF4-FFF2-40B4-BE49-F238E27FC236}">
                <a16:creationId xmlns:a16="http://schemas.microsoft.com/office/drawing/2014/main" id="{F0CCAE22-CA39-4FE1-8B3A-B5F4942C7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429000"/>
            <a:ext cx="1905000" cy="152400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4281" name="Rectangle 8">
            <a:extLst>
              <a:ext uri="{FF2B5EF4-FFF2-40B4-BE49-F238E27FC236}">
                <a16:creationId xmlns:a16="http://schemas.microsoft.com/office/drawing/2014/main" id="{ECC6A1FA-4DDE-4A60-8E1E-291E1AEC2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038600"/>
            <a:ext cx="1905000" cy="228600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4282" name="Rectangle 9">
            <a:extLst>
              <a:ext uri="{FF2B5EF4-FFF2-40B4-BE49-F238E27FC236}">
                <a16:creationId xmlns:a16="http://schemas.microsoft.com/office/drawing/2014/main" id="{5FD9B6AF-5E2C-4FEF-9963-871AAEAF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581400"/>
            <a:ext cx="1905000" cy="228600"/>
          </a:xfrm>
          <a:prstGeom prst="rect">
            <a:avLst/>
          </a:prstGeom>
          <a:solidFill>
            <a:srgbClr val="FFFF99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4283" name="Text Box 10">
            <a:extLst>
              <a:ext uri="{FF2B5EF4-FFF2-40B4-BE49-F238E27FC236}">
                <a16:creationId xmlns:a16="http://schemas.microsoft.com/office/drawing/2014/main" id="{33160DF6-D074-47F5-B5EF-5C65A06BE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581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HK">
                <a:ea typeface="新細明體" panose="02020500000000000000" pitchFamily="18" charset="-120"/>
              </a:rPr>
              <a:t>options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781DCF84-08A7-4A7B-8031-EE5186B18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33C194B-F325-460D-9F12-A23BE9550E1A}" type="slidenum">
              <a:rPr lang="en-US" altLang="zh-HK" sz="2000"/>
              <a:pPr eaLnBrk="1" hangingPunct="1"/>
              <a:t>52</a:t>
            </a:fld>
            <a:endParaRPr lang="en-US" altLang="zh-HK" sz="20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8202D88-89BD-489C-B58C-D4C8B6E70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793038" cy="762000"/>
          </a:xfrm>
        </p:spPr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PHStat Sample Size Options</a:t>
            </a:r>
          </a:p>
        </p:txBody>
      </p:sp>
      <p:pic>
        <p:nvPicPr>
          <p:cNvPr id="55300" name="Picture 3" descr="7-3b">
            <a:extLst>
              <a:ext uri="{FF2B5EF4-FFF2-40B4-BE49-F238E27FC236}">
                <a16:creationId xmlns:a16="http://schemas.microsoft.com/office/drawing/2014/main" id="{4FE7027B-9E64-4A81-806F-541CF2CC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46196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ectangle 4">
            <a:extLst>
              <a:ext uri="{FF2B5EF4-FFF2-40B4-BE49-F238E27FC236}">
                <a16:creationId xmlns:a16="http://schemas.microsoft.com/office/drawing/2014/main" id="{0F8AC087-4F40-45E6-B4C4-4215C8D3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733800"/>
            <a:ext cx="1752600" cy="457200"/>
          </a:xfrm>
          <a:prstGeom prst="rect">
            <a:avLst/>
          </a:prstGeom>
          <a:solidFill>
            <a:srgbClr val="FFFF99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5302" name="Line 5">
            <a:extLst>
              <a:ext uri="{FF2B5EF4-FFF2-40B4-BE49-F238E27FC236}">
                <a16:creationId xmlns:a16="http://schemas.microsoft.com/office/drawing/2014/main" id="{5990194C-41C3-414B-B03F-751E6CD757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3886200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sp>
        <p:nvSpPr>
          <p:cNvPr id="55303" name="Line 6">
            <a:extLst>
              <a:ext uri="{FF2B5EF4-FFF2-40B4-BE49-F238E27FC236}">
                <a16:creationId xmlns:a16="http://schemas.microsoft.com/office/drawing/2014/main" id="{36935213-4E03-41B7-A995-8100C56BC0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4114800"/>
            <a:ext cx="12192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1AC90607-9F76-4EF5-B345-196A72AB5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DBD18D5-25B4-4731-B7FD-9552021AC20B}" type="slidenum">
              <a:rPr lang="en-US" altLang="zh-HK" sz="2000"/>
              <a:pPr eaLnBrk="1" hangingPunct="1"/>
              <a:t>53</a:t>
            </a:fld>
            <a:endParaRPr lang="en-US" altLang="zh-HK" sz="20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326DC4BE-D5A8-4337-AB9B-7203DB140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412038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 sz="3600">
                <a:ea typeface="新細明體" panose="02020500000000000000" pitchFamily="18" charset="-120"/>
              </a:rPr>
              <a:t>Using PHStat </a:t>
            </a:r>
            <a:br>
              <a:rPr lang="en-US" altLang="zh-HK" sz="3600">
                <a:ea typeface="新細明體" panose="02020500000000000000" pitchFamily="18" charset="-120"/>
              </a:rPr>
            </a:br>
            <a:r>
              <a:rPr lang="en-US" altLang="zh-HK" sz="3600">
                <a:ea typeface="新細明體" panose="02020500000000000000" pitchFamily="18" charset="-120"/>
              </a:rPr>
              <a:t>(for </a:t>
            </a:r>
            <a:r>
              <a:rPr lang="el-GR" altLang="zh-HK" sz="3600"/>
              <a:t>μ</a:t>
            </a:r>
            <a:r>
              <a:rPr lang="en-US" altLang="zh-HK" sz="3600">
                <a:ea typeface="新細明體" panose="02020500000000000000" pitchFamily="18" charset="-120"/>
              </a:rPr>
              <a:t>, </a:t>
            </a:r>
            <a:r>
              <a:rPr lang="el-GR" altLang="zh-HK" sz="3600">
                <a:cs typeface="Arial" panose="020B0604020202020204" pitchFamily="34" charset="0"/>
              </a:rPr>
              <a:t>σ</a:t>
            </a:r>
            <a:r>
              <a:rPr lang="en-US" altLang="zh-HK" sz="3600">
                <a:ea typeface="新細明體" panose="02020500000000000000" pitchFamily="18" charset="-120"/>
                <a:sym typeface="Symbol" panose="05050102010706020507" pitchFamily="18" charset="2"/>
              </a:rPr>
              <a:t> unknown)</a:t>
            </a:r>
            <a:endParaRPr lang="el-GR" altLang="zh-HK" sz="3600">
              <a:sym typeface="Symbol" panose="05050102010706020507" pitchFamily="18" charset="2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7FC52598-C3B0-461A-ACF2-89B771B38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0200"/>
            <a:ext cx="7315200" cy="914400"/>
          </a:xfrm>
          <a:prstGeom prst="rect">
            <a:avLst/>
          </a:prstGeom>
          <a:solidFill>
            <a:srgbClr val="FDE0BD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6325" name="Rectangle 4">
            <a:extLst>
              <a:ext uri="{FF2B5EF4-FFF2-40B4-BE49-F238E27FC236}">
                <a16:creationId xmlns:a16="http://schemas.microsoft.com/office/drawing/2014/main" id="{BEF8AC07-F60E-427D-A8C2-1DDF2DCE8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24000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20675" indent="-320675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   A random sample of n = 25 has X = 50 and </a:t>
            </a:r>
          </a:p>
          <a:p>
            <a:pPr eaLnBrk="1" hangingPunct="1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HK" sz="2700">
                <a:ea typeface="新細明體" panose="02020500000000000000" pitchFamily="18" charset="-120"/>
              </a:rPr>
              <a:t>	S = 8.  Form a 95% confidence interval for </a:t>
            </a:r>
            <a:r>
              <a:rPr lang="el-GR" altLang="zh-HK" sz="2700"/>
              <a:t>μ</a:t>
            </a:r>
          </a:p>
        </p:txBody>
      </p:sp>
      <p:sp>
        <p:nvSpPr>
          <p:cNvPr id="56326" name="Freeform 5">
            <a:extLst>
              <a:ext uri="{FF2B5EF4-FFF2-40B4-BE49-F238E27FC236}">
                <a16:creationId xmlns:a16="http://schemas.microsoft.com/office/drawing/2014/main" id="{2A86A650-C041-4ADF-AA01-4ABF4137EAC3}"/>
              </a:ext>
            </a:extLst>
          </p:cNvPr>
          <p:cNvSpPr>
            <a:spLocks/>
          </p:cNvSpPr>
          <p:nvPr/>
        </p:nvSpPr>
        <p:spPr bwMode="auto">
          <a:xfrm>
            <a:off x="6080125" y="1647825"/>
            <a:ext cx="209550" cy="1588"/>
          </a:xfrm>
          <a:custGeom>
            <a:avLst/>
            <a:gdLst>
              <a:gd name="T0" fmla="*/ 0 w 132"/>
              <a:gd name="T1" fmla="*/ 0 h 1"/>
              <a:gd name="T2" fmla="*/ 209550 w 132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" h="1">
                <a:moveTo>
                  <a:pt x="0" y="0"/>
                </a:moveTo>
                <a:lnTo>
                  <a:pt x="132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pic>
        <p:nvPicPr>
          <p:cNvPr id="56327" name="Picture 6" descr="7-4">
            <a:extLst>
              <a:ext uri="{FF2B5EF4-FFF2-40B4-BE49-F238E27FC236}">
                <a16:creationId xmlns:a16="http://schemas.microsoft.com/office/drawing/2014/main" id="{5BDD4508-6A99-41E5-8CBF-B61C3053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27320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7" descr="7-5">
            <a:extLst>
              <a:ext uri="{FF2B5EF4-FFF2-40B4-BE49-F238E27FC236}">
                <a16:creationId xmlns:a16="http://schemas.microsoft.com/office/drawing/2014/main" id="{4B6BDCCB-92D1-46FC-8B6F-57489BA6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590800"/>
            <a:ext cx="36369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AutoShape 8">
            <a:extLst>
              <a:ext uri="{FF2B5EF4-FFF2-40B4-BE49-F238E27FC236}">
                <a16:creationId xmlns:a16="http://schemas.microsoft.com/office/drawing/2014/main" id="{B90BF474-3D10-4CC7-87B8-4598C64B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4196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6330" name="Oval 9">
            <a:extLst>
              <a:ext uri="{FF2B5EF4-FFF2-40B4-BE49-F238E27FC236}">
                <a16:creationId xmlns:a16="http://schemas.microsoft.com/office/drawing/2014/main" id="{2A31B16C-127D-4B88-99B9-D0667D49C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791200"/>
            <a:ext cx="838200" cy="762000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>
            <a:extLst>
              <a:ext uri="{FF2B5EF4-FFF2-40B4-BE49-F238E27FC236}">
                <a16:creationId xmlns:a16="http://schemas.microsoft.com/office/drawing/2014/main" id="{C568C897-8CFA-4C71-9E21-E54773AB3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BE2C01-F992-469A-9293-9EEE054F313F}" type="slidenum">
              <a:rPr lang="en-US" altLang="zh-HK" sz="2000"/>
              <a:pPr eaLnBrk="1" hangingPunct="1"/>
              <a:t>54</a:t>
            </a:fld>
            <a:endParaRPr lang="en-US" altLang="zh-HK" sz="20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774E7C90-201D-4A90-B5E6-485214304B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793038" cy="106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 sz="3600">
                <a:ea typeface="新細明體" panose="02020500000000000000" pitchFamily="18" charset="-120"/>
              </a:rPr>
              <a:t>Using PHStat </a:t>
            </a:r>
            <a:br>
              <a:rPr lang="en-US" altLang="zh-HK" sz="3600">
                <a:ea typeface="新細明體" panose="02020500000000000000" pitchFamily="18" charset="-120"/>
              </a:rPr>
            </a:br>
            <a:r>
              <a:rPr lang="en-US" altLang="zh-HK" sz="3600">
                <a:ea typeface="新細明體" panose="02020500000000000000" pitchFamily="18" charset="-120"/>
              </a:rPr>
              <a:t>(sample size for proportion)</a:t>
            </a:r>
          </a:p>
        </p:txBody>
      </p:sp>
      <p:pic>
        <p:nvPicPr>
          <p:cNvPr id="57348" name="Picture 3" descr="7-6">
            <a:extLst>
              <a:ext uri="{FF2B5EF4-FFF2-40B4-BE49-F238E27FC236}">
                <a16:creationId xmlns:a16="http://schemas.microsoft.com/office/drawing/2014/main" id="{63EAA667-F692-4E34-BE0E-E8F9125F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34290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7-7">
            <a:extLst>
              <a:ext uri="{FF2B5EF4-FFF2-40B4-BE49-F238E27FC236}">
                <a16:creationId xmlns:a16="http://schemas.microsoft.com/office/drawing/2014/main" id="{63106DCF-9EFE-44B0-9F96-D3FEAF37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00400"/>
            <a:ext cx="358140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Rectangle 5">
            <a:extLst>
              <a:ext uri="{FF2B5EF4-FFF2-40B4-BE49-F238E27FC236}">
                <a16:creationId xmlns:a16="http://schemas.microsoft.com/office/drawing/2014/main" id="{18EABDF5-10B7-47DC-BA08-A0682303D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00200"/>
            <a:ext cx="7391400" cy="1447800"/>
          </a:xfrm>
          <a:prstGeom prst="rect">
            <a:avLst/>
          </a:prstGeom>
          <a:solidFill>
            <a:srgbClr val="FDE0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HK" sz="1900">
                <a:ea typeface="新細明體" panose="02020500000000000000" pitchFamily="18" charset="-120"/>
              </a:rPr>
              <a:t>     </a:t>
            </a:r>
            <a:r>
              <a:rPr lang="en-US" altLang="zh-HK" sz="2000">
                <a:ea typeface="新細明體" panose="02020500000000000000" pitchFamily="18" charset="-120"/>
              </a:rPr>
              <a:t>How large a sample would be necessary to estimate the true proportion defective in a large population </a:t>
            </a:r>
            <a:r>
              <a:rPr lang="en-US" altLang="zh-HK" sz="2000">
                <a:solidFill>
                  <a:schemeClr val="folHlink"/>
                </a:solidFill>
                <a:ea typeface="新細明體" panose="02020500000000000000" pitchFamily="18" charset="-120"/>
              </a:rPr>
              <a:t>within 3%,</a:t>
            </a:r>
            <a:r>
              <a:rPr lang="en-US" altLang="zh-HK" sz="2000">
                <a:ea typeface="新細明體" panose="02020500000000000000" pitchFamily="18" charset="-120"/>
              </a:rPr>
              <a:t> </a:t>
            </a:r>
            <a:r>
              <a:rPr lang="en-US" altLang="zh-HK" sz="2000">
                <a:solidFill>
                  <a:schemeClr val="folHlink"/>
                </a:solidFill>
                <a:ea typeface="新細明體" panose="02020500000000000000" pitchFamily="18" charset="-120"/>
              </a:rPr>
              <a:t>with 95% confidence?</a:t>
            </a:r>
            <a:r>
              <a:rPr lang="en-US" altLang="zh-HK" sz="2000"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zh-HK" sz="2000">
                <a:ea typeface="新細明體" panose="02020500000000000000" pitchFamily="18" charset="-120"/>
              </a:rPr>
              <a:t>   (Assume a pilot sample yields  p</a:t>
            </a:r>
            <a:r>
              <a:rPr lang="en-US" altLang="zh-HK" sz="2000" baseline="-25000">
                <a:ea typeface="新細明體" panose="02020500000000000000" pitchFamily="18" charset="-120"/>
              </a:rPr>
              <a:t>s</a:t>
            </a:r>
            <a:r>
              <a:rPr lang="en-US" altLang="zh-HK" sz="2000">
                <a:ea typeface="新細明體" panose="02020500000000000000" pitchFamily="18" charset="-120"/>
              </a:rPr>
              <a:t> = .12)</a:t>
            </a:r>
          </a:p>
        </p:txBody>
      </p:sp>
      <p:sp>
        <p:nvSpPr>
          <p:cNvPr id="57351" name="AutoShape 6">
            <a:extLst>
              <a:ext uri="{FF2B5EF4-FFF2-40B4-BE49-F238E27FC236}">
                <a16:creationId xmlns:a16="http://schemas.microsoft.com/office/drawing/2014/main" id="{50F79EE3-C1B5-4E11-AD66-149111DD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7244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hlink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57352" name="Oval 7">
            <a:extLst>
              <a:ext uri="{FF2B5EF4-FFF2-40B4-BE49-F238E27FC236}">
                <a16:creationId xmlns:a16="http://schemas.microsoft.com/office/drawing/2014/main" id="{0F013B46-7882-4985-B42A-442B4C85F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715000"/>
            <a:ext cx="685800" cy="609600"/>
          </a:xfrm>
          <a:prstGeom prst="ellipse">
            <a:avLst/>
          </a:prstGeom>
          <a:noFill/>
          <a:ln w="28575" algn="ctr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>
            <a:extLst>
              <a:ext uri="{FF2B5EF4-FFF2-40B4-BE49-F238E27FC236}">
                <a16:creationId xmlns:a16="http://schemas.microsoft.com/office/drawing/2014/main" id="{D4133E50-0C68-4DE3-85AE-912A29F10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7212B4C-3987-4DAE-ABF1-189C7863DBB1}" type="slidenum">
              <a:rPr lang="en-US" altLang="zh-HK" sz="2000"/>
              <a:pPr eaLnBrk="1" hangingPunct="1"/>
              <a:t>55</a:t>
            </a:fld>
            <a:endParaRPr lang="en-US" altLang="zh-HK" sz="20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63F1925A-FB2E-4C08-9C9A-5467A55C1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381000"/>
            <a:ext cx="7459662" cy="9906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Population Total Amount</a:t>
            </a:r>
          </a:p>
        </p:txBody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2FA4CF62-BF0D-4A66-B004-03EB44A14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Point estimate: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 sz="180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Confidence interval estimate:   </a:t>
            </a:r>
          </a:p>
        </p:txBody>
      </p:sp>
      <p:graphicFrame>
        <p:nvGraphicFramePr>
          <p:cNvPr id="58373" name="Object 6">
            <a:extLst>
              <a:ext uri="{FF2B5EF4-FFF2-40B4-BE49-F238E27FC236}">
                <a16:creationId xmlns:a16="http://schemas.microsoft.com/office/drawing/2014/main" id="{C559DC96-1FFB-4519-BEFD-C31081F38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438400"/>
          <a:ext cx="32004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Equation" r:id="rId3" imgW="1435100" imgH="241300" progId="Equation.3">
                  <p:embed/>
                </p:oleObj>
              </mc:Choice>
              <mc:Fallback>
                <p:oleObj name="Equation" r:id="rId3" imgW="14351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38400"/>
                        <a:ext cx="3200400" cy="538163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7">
            <a:extLst>
              <a:ext uri="{FF2B5EF4-FFF2-40B4-BE49-F238E27FC236}">
                <a16:creationId xmlns:a16="http://schemas.microsoft.com/office/drawing/2014/main" id="{F3D15B97-C8C7-4A5C-BC88-12638F3D2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6413" y="3810000"/>
          <a:ext cx="5376862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7" name="Equation" r:id="rId5" imgW="1625600" imgH="457200" progId="Equation.3">
                  <p:embed/>
                </p:oleObj>
              </mc:Choice>
              <mc:Fallback>
                <p:oleObj name="Equation" r:id="rId5" imgW="16256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3810000"/>
                        <a:ext cx="5376862" cy="15128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Text Box 8">
            <a:extLst>
              <a:ext uri="{FF2B5EF4-FFF2-40B4-BE49-F238E27FC236}">
                <a16:creationId xmlns:a16="http://schemas.microsoft.com/office/drawing/2014/main" id="{D2640B43-623C-4BBF-A1EB-1AB521622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562600"/>
            <a:ext cx="8153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>
                <a:ea typeface="新細明體" panose="02020500000000000000" pitchFamily="18" charset="-120"/>
              </a:rPr>
              <a:t>(This is sampling without replacement, so use the finite population correction in the confidence interval formula)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1BA9BBEB-95A0-46C9-A44D-232028493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9A23932-727C-4256-8DBE-24AAC8134FCB}" type="slidenum">
              <a:rPr lang="en-US" altLang="zh-HK" sz="2000"/>
              <a:pPr eaLnBrk="1" hangingPunct="1"/>
              <a:t>56</a:t>
            </a:fld>
            <a:endParaRPr lang="en-US" altLang="zh-HK" sz="20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6F0D4F3-D8D5-4D68-97E2-68C5DA0AC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381000"/>
            <a:ext cx="7459662" cy="99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Population Total: Example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07D07422-95FA-4582-9C6D-3754B08A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7559675" cy="3022600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A firm has a population of 1000 accounts and wishes to estimate the total population value. 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A sample of 80 accounts is selected with average balance of $87.6 and standard deviation of $22.3.  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Find the 95% confidence interval estimate of the total balance.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id="{0F4ACBA9-1712-4A91-8BBE-7A3D67E78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EA16D3-914B-4572-AF3F-18030C0AC71F}" type="slidenum">
              <a:rPr lang="en-US" altLang="zh-HK" sz="2000"/>
              <a:pPr eaLnBrk="1" hangingPunct="1"/>
              <a:t>57</a:t>
            </a:fld>
            <a:endParaRPr lang="en-US" altLang="zh-HK" sz="20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F437FCA-47DA-448E-AC8B-4174C5384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Example Solution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DB43E522-A02A-403F-8348-554FDD017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57800"/>
            <a:ext cx="7788275" cy="831850"/>
          </a:xfrm>
          <a:prstGeom prst="rect">
            <a:avLst/>
          </a:prstGeom>
          <a:solidFill>
            <a:srgbClr val="C7DA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The 95% confidence interval for the population total balance is $82,837.52 to $92,362.48</a:t>
            </a:r>
          </a:p>
        </p:txBody>
      </p:sp>
      <p:graphicFrame>
        <p:nvGraphicFramePr>
          <p:cNvPr id="60421" name="Object 5">
            <a:extLst>
              <a:ext uri="{FF2B5EF4-FFF2-40B4-BE49-F238E27FC236}">
                <a16:creationId xmlns:a16="http://schemas.microsoft.com/office/drawing/2014/main" id="{C890568A-2B98-4EBE-A27B-A710214C8C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8725" y="2425700"/>
          <a:ext cx="6405563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Equation" r:id="rId3" imgW="3302000" imgH="1295400" progId="Equation.3">
                  <p:embed/>
                </p:oleObj>
              </mc:Choice>
              <mc:Fallback>
                <p:oleObj name="Equation" r:id="rId3" imgW="3302000" imgH="1295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725" y="2425700"/>
                        <a:ext cx="6405563" cy="2514600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>
            <a:extLst>
              <a:ext uri="{FF2B5EF4-FFF2-40B4-BE49-F238E27FC236}">
                <a16:creationId xmlns:a16="http://schemas.microsoft.com/office/drawing/2014/main" id="{28C0D226-30A4-48CA-BD21-D9C0F4D41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9563" y="1676400"/>
          <a:ext cx="56784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Equation" r:id="rId5" imgW="2717800" imgH="228600" progId="Equation.3">
                  <p:embed/>
                </p:oleObj>
              </mc:Choice>
              <mc:Fallback>
                <p:oleObj name="Equation" r:id="rId5" imgW="2717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1676400"/>
                        <a:ext cx="5678487" cy="47942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099F64D6-7943-4FD5-BE18-C9FB3F064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41574E0-FA78-43A2-B413-1168C66DF8F5}" type="slidenum">
              <a:rPr lang="en-US" altLang="zh-HK" sz="2000"/>
              <a:pPr eaLnBrk="1" hangingPunct="1"/>
              <a:t>58</a:t>
            </a:fld>
            <a:endParaRPr lang="en-US" altLang="zh-HK" sz="2000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2887FFA-3267-4EB4-8638-BA0889868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Point estimate: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 sz="180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Where the average difference, D, is:</a:t>
            </a:r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id="{39E46961-34DA-44B5-9BCB-54D72E8D0D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514600"/>
          <a:ext cx="29241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3" imgW="1459866" imgH="215806" progId="Equation.3">
                  <p:embed/>
                </p:oleObj>
              </mc:Choice>
              <mc:Fallback>
                <p:oleObj name="Equation" r:id="rId3" imgW="1459866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514600"/>
                        <a:ext cx="2924175" cy="4333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Rectangle 8">
            <a:extLst>
              <a:ext uri="{FF2B5EF4-FFF2-40B4-BE49-F238E27FC236}">
                <a16:creationId xmlns:a16="http://schemas.microsoft.com/office/drawing/2014/main" id="{0C6984AB-2ED0-41FF-B06F-6D3F51553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459663" cy="990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Total Difference</a:t>
            </a:r>
          </a:p>
        </p:txBody>
      </p:sp>
      <p:graphicFrame>
        <p:nvGraphicFramePr>
          <p:cNvPr id="61446" name="Object 9">
            <a:extLst>
              <a:ext uri="{FF2B5EF4-FFF2-40B4-BE49-F238E27FC236}">
                <a16:creationId xmlns:a16="http://schemas.microsoft.com/office/drawing/2014/main" id="{A7F501F4-B5D1-4D1A-BC18-DE776029B3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3886200"/>
          <a:ext cx="5416550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Equation" r:id="rId5" imgW="2705100" imgH="914400" progId="Equation.3">
                  <p:embed/>
                </p:oleObj>
              </mc:Choice>
              <mc:Fallback>
                <p:oleObj name="Equation" r:id="rId5" imgW="2705100" imgH="914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886200"/>
                        <a:ext cx="5416550" cy="183673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Line 10">
            <a:extLst>
              <a:ext uri="{FF2B5EF4-FFF2-40B4-BE49-F238E27FC236}">
                <a16:creationId xmlns:a16="http://schemas.microsoft.com/office/drawing/2014/main" id="{BA093419-1B8A-485F-95E2-268F0ADD1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2766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>
            <a:extLst>
              <a:ext uri="{FF2B5EF4-FFF2-40B4-BE49-F238E27FC236}">
                <a16:creationId xmlns:a16="http://schemas.microsoft.com/office/drawing/2014/main" id="{849D04CA-E5E1-48D2-AD29-BC79DE209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102DD1-9AC8-49A5-A8AD-7963BF7101B9}" type="slidenum">
              <a:rPr lang="en-US" altLang="zh-HK" sz="2000"/>
              <a:pPr eaLnBrk="1" hangingPunct="1"/>
              <a:t>59</a:t>
            </a:fld>
            <a:endParaRPr lang="en-US" altLang="zh-HK" sz="20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9CB77254-1657-4D76-AC0E-70CB7CF11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 Confidence interval estimate:  </a:t>
            </a: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/>
            <a:endParaRPr lang="en-US" altLang="zh-HK">
              <a:ea typeface="新細明體" panose="02020500000000000000" pitchFamily="18" charset="-12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		where </a:t>
            </a:r>
          </a:p>
        </p:txBody>
      </p:sp>
      <p:graphicFrame>
        <p:nvGraphicFramePr>
          <p:cNvPr id="62468" name="Object 4">
            <a:extLst>
              <a:ext uri="{FF2B5EF4-FFF2-40B4-BE49-F238E27FC236}">
                <a16:creationId xmlns:a16="http://schemas.microsoft.com/office/drawing/2014/main" id="{52D852BF-7B44-4356-97B2-AB27E8D22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5638" y="2514600"/>
          <a:ext cx="5334000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3" name="Equation" r:id="rId3" imgW="1612900" imgH="457200" progId="Equation.3">
                  <p:embed/>
                </p:oleObj>
              </mc:Choice>
              <mc:Fallback>
                <p:oleObj name="Equation" r:id="rId3" imgW="1612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2514600"/>
                        <a:ext cx="5334000" cy="15128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Text Box 5">
            <a:extLst>
              <a:ext uri="{FF2B5EF4-FFF2-40B4-BE49-F238E27FC236}">
                <a16:creationId xmlns:a16="http://schemas.microsoft.com/office/drawing/2014/main" id="{3E8E2DA2-3610-444E-ABA1-6757E1BE2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562600"/>
            <a:ext cx="815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HK" altLang="zh-HK" sz="2000"/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E3A6BDA4-39D9-4639-B41E-4B84D0B14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7459663" cy="990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Confidence Interval for </a:t>
            </a:r>
            <a:br>
              <a:rPr lang="en-US" altLang="zh-HK">
                <a:ea typeface="新細明體" panose="02020500000000000000" pitchFamily="18" charset="-120"/>
              </a:rPr>
            </a:br>
            <a:r>
              <a:rPr lang="en-US" altLang="zh-HK">
                <a:ea typeface="新細明體" panose="02020500000000000000" pitchFamily="18" charset="-120"/>
              </a:rPr>
              <a:t>Total Difference</a:t>
            </a:r>
          </a:p>
        </p:txBody>
      </p:sp>
      <p:sp>
        <p:nvSpPr>
          <p:cNvPr id="62471" name="Text Box 8">
            <a:extLst>
              <a:ext uri="{FF2B5EF4-FFF2-40B4-BE49-F238E27FC236}">
                <a16:creationId xmlns:a16="http://schemas.microsoft.com/office/drawing/2014/main" id="{00D7C513-B328-4D98-A955-4EF3B8D90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2192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HK" sz="2000" i="1">
                <a:solidFill>
                  <a:schemeClr val="tx2"/>
                </a:solidFill>
                <a:ea typeface="新細明體" panose="02020500000000000000" pitchFamily="18" charset="-120"/>
              </a:rPr>
              <a:t>(continued)</a:t>
            </a:r>
          </a:p>
        </p:txBody>
      </p:sp>
      <p:graphicFrame>
        <p:nvGraphicFramePr>
          <p:cNvPr id="62472" name="Object 9">
            <a:extLst>
              <a:ext uri="{FF2B5EF4-FFF2-40B4-BE49-F238E27FC236}">
                <a16:creationId xmlns:a16="http://schemas.microsoft.com/office/drawing/2014/main" id="{E080C300-20BC-4DD7-B451-4808E76EFC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4888" y="4725988"/>
          <a:ext cx="228917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Equation" r:id="rId5" imgW="1143000" imgH="609600" progId="Equation.3">
                  <p:embed/>
                </p:oleObj>
              </mc:Choice>
              <mc:Fallback>
                <p:oleObj name="Equation" r:id="rId5" imgW="1143000" imgH="609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888" y="4725988"/>
                        <a:ext cx="2289175" cy="1223962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>
            <a:extLst>
              <a:ext uri="{FF2B5EF4-FFF2-40B4-BE49-F238E27FC236}">
                <a16:creationId xmlns:a16="http://schemas.microsoft.com/office/drawing/2014/main" id="{57474CDD-94DE-45CD-9848-3258A4E68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E07CE5-A9D3-4B1C-9EF6-0C2DE65A2A34}" type="slidenum">
              <a:rPr lang="en-US" altLang="zh-HK" sz="2000"/>
              <a:pPr eaLnBrk="1" hangingPunct="1"/>
              <a:t>6</a:t>
            </a:fld>
            <a:endParaRPr lang="en-US" altLang="zh-HK" sz="20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00989D31-FE7E-438F-8CE6-4EC0D4884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9600" y="228600"/>
            <a:ext cx="5835650" cy="9906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Confidence Intervals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948C58D-8A65-45B5-96AA-423D98598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1905000"/>
            <a:ext cx="7696200" cy="4114800"/>
          </a:xfrm>
        </p:spPr>
        <p:txBody>
          <a:bodyPr/>
          <a:lstStyle/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How much uncertainty is associated with a point estimate of a population parameter?</a:t>
            </a:r>
          </a:p>
          <a:p>
            <a:pPr marL="342900" indent="-342900" defTabSz="914400" eaLnBrk="1" hangingPunct="1">
              <a:lnSpc>
                <a:spcPct val="5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>
                <a:ea typeface="新細明體" panose="02020500000000000000" pitchFamily="18" charset="-120"/>
              </a:rPr>
              <a:t>An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interval estimate</a:t>
            </a:r>
            <a:r>
              <a:rPr lang="en-US" altLang="zh-HK">
                <a:ea typeface="新細明體" panose="02020500000000000000" pitchFamily="18" charset="-120"/>
              </a:rPr>
              <a:t> provides more information about a population characteristic than does a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point estimate</a:t>
            </a: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5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90000"/>
              </a:lnSpc>
            </a:pPr>
            <a:r>
              <a:rPr lang="en-US" altLang="zh-HK">
                <a:solidFill>
                  <a:srgbClr val="0000FF"/>
                </a:solidFill>
                <a:ea typeface="新細明體" panose="02020500000000000000" pitchFamily="18" charset="-120"/>
              </a:rPr>
              <a:t>Such interval estimates are called </a:t>
            </a:r>
            <a:r>
              <a:rPr lang="en-US" altLang="zh-HK">
                <a:solidFill>
                  <a:schemeClr val="hlink"/>
                </a:solidFill>
                <a:ea typeface="新細明體" panose="02020500000000000000" pitchFamily="18" charset="-120"/>
              </a:rPr>
              <a:t>confidence intervals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9E89372D-0DDD-43D7-983D-E22BF4DE5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FB19AE8-E732-4271-B33F-41B948AAFFF6}" type="slidenum">
              <a:rPr lang="en-US" altLang="zh-HK" sz="2000"/>
              <a:pPr eaLnBrk="1" hangingPunct="1"/>
              <a:t>60</a:t>
            </a:fld>
            <a:endParaRPr lang="en-US" altLang="zh-HK" sz="20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0DB5F6FB-9376-4113-85A5-D7895149C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924800" cy="762000"/>
          </a:xfrm>
        </p:spPr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One Sided Confidence Intervals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0D99F0C1-B6E2-4928-87BA-5B7C7FB2D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305800" cy="4572000"/>
          </a:xfrm>
        </p:spPr>
        <p:txBody>
          <a:bodyPr/>
          <a:lstStyle/>
          <a:p>
            <a:pPr marL="342900" indent="-342900" defTabSz="914400" eaLnBrk="1" hangingPunct="1">
              <a:lnSpc>
                <a:spcPct val="80000"/>
              </a:lnSpc>
            </a:pPr>
            <a:r>
              <a:rPr lang="en-US" altLang="zh-HK">
                <a:ea typeface="新細明體" panose="02020500000000000000" pitchFamily="18" charset="-120"/>
              </a:rPr>
              <a:t> Application:  find the </a:t>
            </a:r>
            <a:r>
              <a:rPr lang="en-US" altLang="zh-HK">
                <a:solidFill>
                  <a:schemeClr val="folHlink"/>
                </a:solidFill>
                <a:ea typeface="新細明體" panose="02020500000000000000" pitchFamily="18" charset="-120"/>
              </a:rPr>
              <a:t>upper bound</a:t>
            </a:r>
            <a:r>
              <a:rPr lang="en-US" altLang="zh-HK">
                <a:ea typeface="新細明體" panose="02020500000000000000" pitchFamily="18" charset="-120"/>
              </a:rPr>
              <a:t> for the </a:t>
            </a:r>
          </a:p>
          <a:p>
            <a:pPr marL="342900" indent="-342900" defTabSz="9144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proportion of items that do not conform with </a:t>
            </a:r>
          </a:p>
          <a:p>
            <a:pPr marL="342900" indent="-342900" defTabSz="9144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HK">
                <a:ea typeface="新細明體" panose="02020500000000000000" pitchFamily="18" charset="-120"/>
              </a:rPr>
              <a:t>     internal controls</a:t>
            </a:r>
          </a:p>
          <a:p>
            <a:pPr marL="342900" indent="-342900" defTabSz="914400" eaLnBrk="1" hangingPunct="1">
              <a:lnSpc>
                <a:spcPct val="8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2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8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80000"/>
              </a:lnSpc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lnSpc>
                <a:spcPct val="80000"/>
              </a:lnSpc>
            </a:pPr>
            <a:r>
              <a:rPr lang="en-US" altLang="zh-HK" sz="2400">
                <a:ea typeface="新細明體" panose="02020500000000000000" pitchFamily="18" charset="-120"/>
              </a:rPr>
              <a:t> where 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altLang="zh-HK" sz="1900">
                <a:ea typeface="新細明體" panose="02020500000000000000" pitchFamily="18" charset="-120"/>
              </a:rPr>
              <a:t> Z is the standard normal value for the level of confidence desired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altLang="zh-HK" sz="1900">
                <a:ea typeface="新細明體" panose="02020500000000000000" pitchFamily="18" charset="-120"/>
              </a:rPr>
              <a:t> p</a:t>
            </a:r>
            <a:r>
              <a:rPr lang="en-US" altLang="zh-HK" sz="1900" baseline="-25000">
                <a:ea typeface="新細明體" panose="02020500000000000000" pitchFamily="18" charset="-120"/>
              </a:rPr>
              <a:t>s</a:t>
            </a:r>
            <a:r>
              <a:rPr lang="en-US" altLang="zh-HK" sz="1900">
                <a:ea typeface="新細明體" panose="02020500000000000000" pitchFamily="18" charset="-120"/>
              </a:rPr>
              <a:t> is the sample proportion of items that do not conform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altLang="zh-HK" sz="1900">
                <a:ea typeface="新細明體" panose="02020500000000000000" pitchFamily="18" charset="-120"/>
              </a:rPr>
              <a:t> n is the sample size</a:t>
            </a:r>
          </a:p>
          <a:p>
            <a:pPr marL="742950" lvl="1" indent="-285750" defTabSz="914400" eaLnBrk="1" hangingPunct="1">
              <a:lnSpc>
                <a:spcPct val="80000"/>
              </a:lnSpc>
            </a:pPr>
            <a:r>
              <a:rPr lang="en-US" altLang="zh-HK" sz="1900">
                <a:ea typeface="新細明體" panose="02020500000000000000" pitchFamily="18" charset="-120"/>
              </a:rPr>
              <a:t> N is the population size</a:t>
            </a:r>
          </a:p>
        </p:txBody>
      </p:sp>
      <p:graphicFrame>
        <p:nvGraphicFramePr>
          <p:cNvPr id="63493" name="Object 4">
            <a:extLst>
              <a:ext uri="{FF2B5EF4-FFF2-40B4-BE49-F238E27FC236}">
                <a16:creationId xmlns:a16="http://schemas.microsoft.com/office/drawing/2014/main" id="{344FD3B1-4226-4C28-B9F5-A7D064652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124200"/>
          <a:ext cx="66484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4" name="Equation" r:id="rId3" imgW="2590800" imgH="444500" progId="Equation.3">
                  <p:embed/>
                </p:oleObj>
              </mc:Choice>
              <mc:Fallback>
                <p:oleObj name="Equation" r:id="rId3" imgW="25908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124200"/>
                        <a:ext cx="6648450" cy="1139825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880A84DA-D07B-4821-A88C-2A7D4E36D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608F73-D4F6-44D5-8506-D48EA7D72B76}" type="slidenum">
              <a:rPr lang="en-US" altLang="zh-HK" sz="2000"/>
              <a:pPr eaLnBrk="1" hangingPunct="1"/>
              <a:t>7</a:t>
            </a:fld>
            <a:endParaRPr lang="en-US" altLang="zh-HK" sz="20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932EFE6-B29B-434D-878C-7FD34A9E4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Confidence Interval Estimate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3612EF0-D1B7-4FDD-9D45-EF1CF3A42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80772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HK" sz="3200">
                <a:ea typeface="新細明體" panose="02020500000000000000" pitchFamily="18" charset="-120"/>
              </a:rPr>
              <a:t>An interval gives a </a:t>
            </a:r>
            <a:r>
              <a:rPr lang="en-US" altLang="zh-HK" sz="3200">
                <a:solidFill>
                  <a:schemeClr val="folHlink"/>
                </a:solidFill>
                <a:ea typeface="新細明體" panose="02020500000000000000" pitchFamily="18" charset="-120"/>
              </a:rPr>
              <a:t>range</a:t>
            </a:r>
            <a:r>
              <a:rPr lang="en-US" altLang="zh-HK" sz="3200">
                <a:ea typeface="新細明體" panose="02020500000000000000" pitchFamily="18" charset="-120"/>
              </a:rPr>
              <a:t> of values: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Takes into consideration variation in sample statistics from sample to sample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Based on observation from 1 sample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Gives information about closeness to unknown population parameters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Stated in terms of level of confidence</a:t>
            </a:r>
          </a:p>
          <a:p>
            <a:pPr lvl="2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HK" sz="2400">
                <a:ea typeface="新細明體" panose="02020500000000000000" pitchFamily="18" charset="-120"/>
              </a:rPr>
              <a:t>Can never be 100% confident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>
            <a:extLst>
              <a:ext uri="{FF2B5EF4-FFF2-40B4-BE49-F238E27FC236}">
                <a16:creationId xmlns:a16="http://schemas.microsoft.com/office/drawing/2014/main" id="{96B14ED1-CFA4-4732-A68D-96B4FCEE0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CC2770-9D44-4C0D-98A7-0E9BC4F0E3DC}" type="slidenum">
              <a:rPr lang="en-US" altLang="zh-HK" sz="2000"/>
              <a:pPr eaLnBrk="1" hangingPunct="1"/>
              <a:t>8</a:t>
            </a:fld>
            <a:endParaRPr lang="en-US" altLang="zh-HK" sz="20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BAD688E9-E354-4559-857D-D3D151B3B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>
                <a:ea typeface="新細明體" panose="02020500000000000000" pitchFamily="18" charset="-120"/>
              </a:rPr>
              <a:t>Estimation Process</a:t>
            </a:r>
          </a:p>
        </p:txBody>
      </p:sp>
      <p:sp>
        <p:nvSpPr>
          <p:cNvPr id="10244" name="Freeform 3">
            <a:extLst>
              <a:ext uri="{FF2B5EF4-FFF2-40B4-BE49-F238E27FC236}">
                <a16:creationId xmlns:a16="http://schemas.microsoft.com/office/drawing/2014/main" id="{2896F0AE-F500-4743-BD16-FFB7C0108322}"/>
              </a:ext>
            </a:extLst>
          </p:cNvPr>
          <p:cNvSpPr>
            <a:spLocks/>
          </p:cNvSpPr>
          <p:nvPr/>
        </p:nvSpPr>
        <p:spPr bwMode="auto">
          <a:xfrm>
            <a:off x="304800" y="2743200"/>
            <a:ext cx="3021013" cy="3417888"/>
          </a:xfrm>
          <a:custGeom>
            <a:avLst/>
            <a:gdLst>
              <a:gd name="T0" fmla="*/ 750888 w 1903"/>
              <a:gd name="T1" fmla="*/ 185738 h 2153"/>
              <a:gd name="T2" fmla="*/ 554038 w 1903"/>
              <a:gd name="T3" fmla="*/ 292100 h 2153"/>
              <a:gd name="T4" fmla="*/ 376238 w 1903"/>
              <a:gd name="T5" fmla="*/ 427038 h 2153"/>
              <a:gd name="T6" fmla="*/ 230188 w 1903"/>
              <a:gd name="T7" fmla="*/ 590550 h 2153"/>
              <a:gd name="T8" fmla="*/ 114300 w 1903"/>
              <a:gd name="T9" fmla="*/ 777875 h 2153"/>
              <a:gd name="T10" fmla="*/ 36513 w 1903"/>
              <a:gd name="T11" fmla="*/ 982663 h 2153"/>
              <a:gd name="T12" fmla="*/ 0 w 1903"/>
              <a:gd name="T13" fmla="*/ 1193800 h 2153"/>
              <a:gd name="T14" fmla="*/ 4763 w 1903"/>
              <a:gd name="T15" fmla="*/ 1404938 h 2153"/>
              <a:gd name="T16" fmla="*/ 55563 w 1903"/>
              <a:gd name="T17" fmla="*/ 1616075 h 2153"/>
              <a:gd name="T18" fmla="*/ 130175 w 1903"/>
              <a:gd name="T19" fmla="*/ 1854200 h 2153"/>
              <a:gd name="T20" fmla="*/ 204788 w 1903"/>
              <a:gd name="T21" fmla="*/ 2081213 h 2153"/>
              <a:gd name="T22" fmla="*/ 273050 w 1903"/>
              <a:gd name="T23" fmla="*/ 2292350 h 2153"/>
              <a:gd name="T24" fmla="*/ 327025 w 1903"/>
              <a:gd name="T25" fmla="*/ 2482850 h 2153"/>
              <a:gd name="T26" fmla="*/ 371475 w 1903"/>
              <a:gd name="T27" fmla="*/ 2633663 h 2153"/>
              <a:gd name="T28" fmla="*/ 398463 w 1903"/>
              <a:gd name="T29" fmla="*/ 2749550 h 2153"/>
              <a:gd name="T30" fmla="*/ 414338 w 1903"/>
              <a:gd name="T31" fmla="*/ 2822575 h 2153"/>
              <a:gd name="T32" fmla="*/ 412750 w 1903"/>
              <a:gd name="T33" fmla="*/ 2851150 h 2153"/>
              <a:gd name="T34" fmla="*/ 482600 w 1903"/>
              <a:gd name="T35" fmla="*/ 3000375 h 2153"/>
              <a:gd name="T36" fmla="*/ 587375 w 1903"/>
              <a:gd name="T37" fmla="*/ 3128963 h 2153"/>
              <a:gd name="T38" fmla="*/ 731838 w 1903"/>
              <a:gd name="T39" fmla="*/ 3246438 h 2153"/>
              <a:gd name="T40" fmla="*/ 893763 w 1903"/>
              <a:gd name="T41" fmla="*/ 3327400 h 2153"/>
              <a:gd name="T42" fmla="*/ 1082675 w 1903"/>
              <a:gd name="T43" fmla="*/ 3389313 h 2153"/>
              <a:gd name="T44" fmla="*/ 1285875 w 1903"/>
              <a:gd name="T45" fmla="*/ 3416300 h 2153"/>
              <a:gd name="T46" fmla="*/ 1498600 w 1903"/>
              <a:gd name="T47" fmla="*/ 3411538 h 2153"/>
              <a:gd name="T48" fmla="*/ 1709738 w 1903"/>
              <a:gd name="T49" fmla="*/ 3376613 h 2153"/>
              <a:gd name="T50" fmla="*/ 1922463 w 1903"/>
              <a:gd name="T51" fmla="*/ 3308350 h 2153"/>
              <a:gd name="T52" fmla="*/ 2130425 w 1903"/>
              <a:gd name="T53" fmla="*/ 3216275 h 2153"/>
              <a:gd name="T54" fmla="*/ 2325688 w 1903"/>
              <a:gd name="T55" fmla="*/ 3111500 h 2153"/>
              <a:gd name="T56" fmla="*/ 2497138 w 1903"/>
              <a:gd name="T57" fmla="*/ 2984500 h 2153"/>
              <a:gd name="T58" fmla="*/ 2641600 w 1903"/>
              <a:gd name="T59" fmla="*/ 2847975 h 2153"/>
              <a:gd name="T60" fmla="*/ 2749550 w 1903"/>
              <a:gd name="T61" fmla="*/ 2706688 h 2153"/>
              <a:gd name="T62" fmla="*/ 2820988 w 1903"/>
              <a:gd name="T63" fmla="*/ 2560638 h 2153"/>
              <a:gd name="T64" fmla="*/ 2854325 w 1903"/>
              <a:gd name="T65" fmla="*/ 2416175 h 2153"/>
              <a:gd name="T66" fmla="*/ 2852738 w 1903"/>
              <a:gd name="T67" fmla="*/ 2281238 h 2153"/>
              <a:gd name="T68" fmla="*/ 2805113 w 1903"/>
              <a:gd name="T69" fmla="*/ 2109788 h 2153"/>
              <a:gd name="T70" fmla="*/ 2760663 w 1903"/>
              <a:gd name="T71" fmla="*/ 1903413 h 2153"/>
              <a:gd name="T72" fmla="*/ 2743200 w 1903"/>
              <a:gd name="T73" fmla="*/ 1708150 h 2153"/>
              <a:gd name="T74" fmla="*/ 2754313 w 1903"/>
              <a:gd name="T75" fmla="*/ 1536700 h 2153"/>
              <a:gd name="T76" fmla="*/ 2795588 w 1903"/>
              <a:gd name="T77" fmla="*/ 1395413 h 2153"/>
              <a:gd name="T78" fmla="*/ 2857500 w 1903"/>
              <a:gd name="T79" fmla="*/ 1290638 h 2153"/>
              <a:gd name="T80" fmla="*/ 2941638 w 1903"/>
              <a:gd name="T81" fmla="*/ 1238250 h 2153"/>
              <a:gd name="T82" fmla="*/ 2989263 w 1903"/>
              <a:gd name="T83" fmla="*/ 1196975 h 2153"/>
              <a:gd name="T84" fmla="*/ 3014663 w 1903"/>
              <a:gd name="T85" fmla="*/ 1109663 h 2153"/>
              <a:gd name="T86" fmla="*/ 3019425 w 1903"/>
              <a:gd name="T87" fmla="*/ 981075 h 2153"/>
              <a:gd name="T88" fmla="*/ 3000375 w 1903"/>
              <a:gd name="T89" fmla="*/ 827088 h 2153"/>
              <a:gd name="T90" fmla="*/ 2959100 w 1903"/>
              <a:gd name="T91" fmla="*/ 655638 h 2153"/>
              <a:gd name="T92" fmla="*/ 2903538 w 1903"/>
              <a:gd name="T93" fmla="*/ 496888 h 2153"/>
              <a:gd name="T94" fmla="*/ 2814638 w 1903"/>
              <a:gd name="T95" fmla="*/ 363538 h 2153"/>
              <a:gd name="T96" fmla="*/ 2693988 w 1903"/>
              <a:gd name="T97" fmla="*/ 247650 h 2153"/>
              <a:gd name="T98" fmla="*/ 2536825 w 1903"/>
              <a:gd name="T99" fmla="*/ 153988 h 2153"/>
              <a:gd name="T100" fmla="*/ 2347913 w 1903"/>
              <a:gd name="T101" fmla="*/ 79375 h 2153"/>
              <a:gd name="T102" fmla="*/ 2135188 w 1903"/>
              <a:gd name="T103" fmla="*/ 31750 h 2153"/>
              <a:gd name="T104" fmla="*/ 1897063 w 1903"/>
              <a:gd name="T105" fmla="*/ 3175 h 2153"/>
              <a:gd name="T106" fmla="*/ 1649413 w 1903"/>
              <a:gd name="T107" fmla="*/ 6350 h 2153"/>
              <a:gd name="T108" fmla="*/ 1389063 w 1903"/>
              <a:gd name="T109" fmla="*/ 26988 h 2153"/>
              <a:gd name="T110" fmla="*/ 1120775 w 1903"/>
              <a:gd name="T111" fmla="*/ 76200 h 2153"/>
              <a:gd name="T112" fmla="*/ 857250 w 1903"/>
              <a:gd name="T113" fmla="*/ 147638 h 215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03" h="2153">
                <a:moveTo>
                  <a:pt x="540" y="93"/>
                </a:moveTo>
                <a:lnTo>
                  <a:pt x="473" y="117"/>
                </a:lnTo>
                <a:lnTo>
                  <a:pt x="409" y="147"/>
                </a:lnTo>
                <a:lnTo>
                  <a:pt x="349" y="184"/>
                </a:lnTo>
                <a:lnTo>
                  <a:pt x="289" y="224"/>
                </a:lnTo>
                <a:lnTo>
                  <a:pt x="237" y="269"/>
                </a:lnTo>
                <a:lnTo>
                  <a:pt x="188" y="319"/>
                </a:lnTo>
                <a:lnTo>
                  <a:pt x="145" y="372"/>
                </a:lnTo>
                <a:lnTo>
                  <a:pt x="105" y="431"/>
                </a:lnTo>
                <a:lnTo>
                  <a:pt x="72" y="490"/>
                </a:lnTo>
                <a:lnTo>
                  <a:pt x="44" y="553"/>
                </a:lnTo>
                <a:lnTo>
                  <a:pt x="23" y="619"/>
                </a:lnTo>
                <a:lnTo>
                  <a:pt x="8" y="685"/>
                </a:lnTo>
                <a:lnTo>
                  <a:pt x="0" y="752"/>
                </a:lnTo>
                <a:lnTo>
                  <a:pt x="0" y="820"/>
                </a:lnTo>
                <a:lnTo>
                  <a:pt x="3" y="885"/>
                </a:lnTo>
                <a:lnTo>
                  <a:pt x="15" y="951"/>
                </a:lnTo>
                <a:lnTo>
                  <a:pt x="35" y="1018"/>
                </a:lnTo>
                <a:lnTo>
                  <a:pt x="60" y="1091"/>
                </a:lnTo>
                <a:lnTo>
                  <a:pt x="82" y="1168"/>
                </a:lnTo>
                <a:lnTo>
                  <a:pt x="107" y="1240"/>
                </a:lnTo>
                <a:lnTo>
                  <a:pt x="129" y="1311"/>
                </a:lnTo>
                <a:lnTo>
                  <a:pt x="151" y="1379"/>
                </a:lnTo>
                <a:lnTo>
                  <a:pt x="172" y="1444"/>
                </a:lnTo>
                <a:lnTo>
                  <a:pt x="188" y="1506"/>
                </a:lnTo>
                <a:lnTo>
                  <a:pt x="206" y="1564"/>
                </a:lnTo>
                <a:lnTo>
                  <a:pt x="220" y="1613"/>
                </a:lnTo>
                <a:lnTo>
                  <a:pt x="234" y="1659"/>
                </a:lnTo>
                <a:lnTo>
                  <a:pt x="244" y="1697"/>
                </a:lnTo>
                <a:lnTo>
                  <a:pt x="251" y="1732"/>
                </a:lnTo>
                <a:lnTo>
                  <a:pt x="257" y="1757"/>
                </a:lnTo>
                <a:lnTo>
                  <a:pt x="261" y="1778"/>
                </a:lnTo>
                <a:lnTo>
                  <a:pt x="262" y="1788"/>
                </a:lnTo>
                <a:lnTo>
                  <a:pt x="260" y="1796"/>
                </a:lnTo>
                <a:lnTo>
                  <a:pt x="279" y="1843"/>
                </a:lnTo>
                <a:lnTo>
                  <a:pt x="304" y="1890"/>
                </a:lnTo>
                <a:lnTo>
                  <a:pt x="333" y="1932"/>
                </a:lnTo>
                <a:lnTo>
                  <a:pt x="370" y="1971"/>
                </a:lnTo>
                <a:lnTo>
                  <a:pt x="413" y="2011"/>
                </a:lnTo>
                <a:lnTo>
                  <a:pt x="461" y="2045"/>
                </a:lnTo>
                <a:lnTo>
                  <a:pt x="511" y="2072"/>
                </a:lnTo>
                <a:lnTo>
                  <a:pt x="563" y="2096"/>
                </a:lnTo>
                <a:lnTo>
                  <a:pt x="622" y="2119"/>
                </a:lnTo>
                <a:lnTo>
                  <a:pt x="682" y="2135"/>
                </a:lnTo>
                <a:lnTo>
                  <a:pt x="746" y="2145"/>
                </a:lnTo>
                <a:lnTo>
                  <a:pt x="810" y="2152"/>
                </a:lnTo>
                <a:lnTo>
                  <a:pt x="876" y="2150"/>
                </a:lnTo>
                <a:lnTo>
                  <a:pt x="944" y="2149"/>
                </a:lnTo>
                <a:lnTo>
                  <a:pt x="1011" y="2139"/>
                </a:lnTo>
                <a:lnTo>
                  <a:pt x="1077" y="2127"/>
                </a:lnTo>
                <a:lnTo>
                  <a:pt x="1143" y="2109"/>
                </a:lnTo>
                <a:lnTo>
                  <a:pt x="1211" y="2084"/>
                </a:lnTo>
                <a:lnTo>
                  <a:pt x="1280" y="2056"/>
                </a:lnTo>
                <a:lnTo>
                  <a:pt x="1342" y="2026"/>
                </a:lnTo>
                <a:lnTo>
                  <a:pt x="1406" y="1992"/>
                </a:lnTo>
                <a:lnTo>
                  <a:pt x="1465" y="1960"/>
                </a:lnTo>
                <a:lnTo>
                  <a:pt x="1522" y="1919"/>
                </a:lnTo>
                <a:lnTo>
                  <a:pt x="1573" y="1880"/>
                </a:lnTo>
                <a:lnTo>
                  <a:pt x="1621" y="1837"/>
                </a:lnTo>
                <a:lnTo>
                  <a:pt x="1664" y="1794"/>
                </a:lnTo>
                <a:lnTo>
                  <a:pt x="1700" y="1751"/>
                </a:lnTo>
                <a:lnTo>
                  <a:pt x="1732" y="1705"/>
                </a:lnTo>
                <a:lnTo>
                  <a:pt x="1757" y="1659"/>
                </a:lnTo>
                <a:lnTo>
                  <a:pt x="1777" y="1613"/>
                </a:lnTo>
                <a:lnTo>
                  <a:pt x="1792" y="1567"/>
                </a:lnTo>
                <a:lnTo>
                  <a:pt x="1798" y="1522"/>
                </a:lnTo>
                <a:lnTo>
                  <a:pt x="1799" y="1479"/>
                </a:lnTo>
                <a:lnTo>
                  <a:pt x="1797" y="1437"/>
                </a:lnTo>
                <a:lnTo>
                  <a:pt x="1788" y="1396"/>
                </a:lnTo>
                <a:lnTo>
                  <a:pt x="1767" y="1329"/>
                </a:lnTo>
                <a:lnTo>
                  <a:pt x="1752" y="1264"/>
                </a:lnTo>
                <a:lnTo>
                  <a:pt x="1739" y="1199"/>
                </a:lnTo>
                <a:lnTo>
                  <a:pt x="1731" y="1136"/>
                </a:lnTo>
                <a:lnTo>
                  <a:pt x="1728" y="1076"/>
                </a:lnTo>
                <a:lnTo>
                  <a:pt x="1730" y="1019"/>
                </a:lnTo>
                <a:lnTo>
                  <a:pt x="1735" y="968"/>
                </a:lnTo>
                <a:lnTo>
                  <a:pt x="1745" y="920"/>
                </a:lnTo>
                <a:lnTo>
                  <a:pt x="1761" y="879"/>
                </a:lnTo>
                <a:lnTo>
                  <a:pt x="1778" y="842"/>
                </a:lnTo>
                <a:lnTo>
                  <a:pt x="1800" y="813"/>
                </a:lnTo>
                <a:lnTo>
                  <a:pt x="1824" y="791"/>
                </a:lnTo>
                <a:lnTo>
                  <a:pt x="1853" y="780"/>
                </a:lnTo>
                <a:lnTo>
                  <a:pt x="1868" y="770"/>
                </a:lnTo>
                <a:lnTo>
                  <a:pt x="1883" y="754"/>
                </a:lnTo>
                <a:lnTo>
                  <a:pt x="1893" y="730"/>
                </a:lnTo>
                <a:lnTo>
                  <a:pt x="1899" y="699"/>
                </a:lnTo>
                <a:lnTo>
                  <a:pt x="1901" y="664"/>
                </a:lnTo>
                <a:lnTo>
                  <a:pt x="1902" y="618"/>
                </a:lnTo>
                <a:lnTo>
                  <a:pt x="1897" y="570"/>
                </a:lnTo>
                <a:lnTo>
                  <a:pt x="1890" y="521"/>
                </a:lnTo>
                <a:lnTo>
                  <a:pt x="1880" y="467"/>
                </a:lnTo>
                <a:lnTo>
                  <a:pt x="1864" y="413"/>
                </a:lnTo>
                <a:lnTo>
                  <a:pt x="1848" y="355"/>
                </a:lnTo>
                <a:lnTo>
                  <a:pt x="1829" y="313"/>
                </a:lnTo>
                <a:lnTo>
                  <a:pt x="1806" y="269"/>
                </a:lnTo>
                <a:lnTo>
                  <a:pt x="1773" y="229"/>
                </a:lnTo>
                <a:lnTo>
                  <a:pt x="1739" y="192"/>
                </a:lnTo>
                <a:lnTo>
                  <a:pt x="1697" y="156"/>
                </a:lnTo>
                <a:lnTo>
                  <a:pt x="1650" y="125"/>
                </a:lnTo>
                <a:lnTo>
                  <a:pt x="1598" y="97"/>
                </a:lnTo>
                <a:lnTo>
                  <a:pt x="1540" y="74"/>
                </a:lnTo>
                <a:lnTo>
                  <a:pt x="1479" y="50"/>
                </a:lnTo>
                <a:lnTo>
                  <a:pt x="1415" y="33"/>
                </a:lnTo>
                <a:lnTo>
                  <a:pt x="1345" y="20"/>
                </a:lnTo>
                <a:lnTo>
                  <a:pt x="1272" y="8"/>
                </a:lnTo>
                <a:lnTo>
                  <a:pt x="1195" y="2"/>
                </a:lnTo>
                <a:lnTo>
                  <a:pt x="1119" y="0"/>
                </a:lnTo>
                <a:lnTo>
                  <a:pt x="1039" y="4"/>
                </a:lnTo>
                <a:lnTo>
                  <a:pt x="956" y="8"/>
                </a:lnTo>
                <a:lnTo>
                  <a:pt x="875" y="17"/>
                </a:lnTo>
                <a:lnTo>
                  <a:pt x="791" y="33"/>
                </a:lnTo>
                <a:lnTo>
                  <a:pt x="706" y="48"/>
                </a:lnTo>
                <a:lnTo>
                  <a:pt x="623" y="69"/>
                </a:lnTo>
                <a:lnTo>
                  <a:pt x="540" y="93"/>
                </a:lnTo>
              </a:path>
            </a:pathLst>
          </a:custGeom>
          <a:solidFill>
            <a:srgbClr val="FDE0BD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zh-HK" altLang="en-US"/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A2CFCDD2-7622-4435-A61E-4E3BCB498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429000"/>
            <a:ext cx="21431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b="1">
                <a:ea typeface="新細明體" panose="02020500000000000000" pitchFamily="18" charset="-120"/>
              </a:rPr>
              <a:t>(mean, </a:t>
            </a:r>
            <a:r>
              <a:rPr lang="el-GR" altLang="zh-HK" b="1">
                <a:cs typeface="Arial" panose="020B0604020202020204" pitchFamily="34" charset="0"/>
              </a:rPr>
              <a:t>μ</a:t>
            </a:r>
            <a:r>
              <a:rPr lang="en-US" altLang="zh-HK" b="1">
                <a:ea typeface="新細明體" panose="02020500000000000000" pitchFamily="18" charset="-120"/>
              </a:rPr>
              <a:t>, is unknown)</a:t>
            </a:r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F9C7A1B1-3535-4954-AD2F-17940C155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71800"/>
            <a:ext cx="21431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Population</a:t>
            </a:r>
          </a:p>
        </p:txBody>
      </p:sp>
      <p:sp>
        <p:nvSpPr>
          <p:cNvPr id="10247" name="Rectangle 6">
            <a:extLst>
              <a:ext uri="{FF2B5EF4-FFF2-40B4-BE49-F238E27FC236}">
                <a16:creationId xmlns:a16="http://schemas.microsoft.com/office/drawing/2014/main" id="{282F5A53-999E-4A3F-B8CB-C745A3A85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209800"/>
            <a:ext cx="3124200" cy="5286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HK" sz="2800">
                <a:ea typeface="新細明體" panose="02020500000000000000" pitchFamily="18" charset="-120"/>
              </a:rPr>
              <a:t>Random Sample</a:t>
            </a:r>
          </a:p>
        </p:txBody>
      </p:sp>
      <p:sp>
        <p:nvSpPr>
          <p:cNvPr id="10248" name="Oval 7">
            <a:extLst>
              <a:ext uri="{FF2B5EF4-FFF2-40B4-BE49-F238E27FC236}">
                <a16:creationId xmlns:a16="http://schemas.microsoft.com/office/drawing/2014/main" id="{3BB5D4DA-AEF6-4403-9A7A-E4B04BD1C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060700"/>
            <a:ext cx="1587500" cy="977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0249" name="Oval 8">
            <a:extLst>
              <a:ext uri="{FF2B5EF4-FFF2-40B4-BE49-F238E27FC236}">
                <a16:creationId xmlns:a16="http://schemas.microsoft.com/office/drawing/2014/main" id="{CECAF423-2056-407D-8D09-BC9CB78C2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4584700"/>
            <a:ext cx="1587500" cy="977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0250" name="Rectangle 9">
            <a:extLst>
              <a:ext uri="{FF2B5EF4-FFF2-40B4-BE49-F238E27FC236}">
                <a16:creationId xmlns:a16="http://schemas.microsoft.com/office/drawing/2014/main" id="{6776B92F-356A-42A1-959C-990A2275A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3130550"/>
            <a:ext cx="1536700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Mean   </a:t>
            </a:r>
          </a:p>
          <a:p>
            <a:pPr>
              <a:lnSpc>
                <a:spcPct val="45000"/>
              </a:lnSpc>
              <a:spcBef>
                <a:spcPct val="50000"/>
              </a:spcBef>
            </a:pP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   X = 50</a:t>
            </a:r>
          </a:p>
        </p:txBody>
      </p:sp>
      <p:sp>
        <p:nvSpPr>
          <p:cNvPr id="10251" name="Oval 10">
            <a:extLst>
              <a:ext uri="{FF2B5EF4-FFF2-40B4-BE49-F238E27FC236}">
                <a16:creationId xmlns:a16="http://schemas.microsoft.com/office/drawing/2014/main" id="{3986896B-EB01-4C03-8B84-89E22D13E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5" y="3962400"/>
            <a:ext cx="368300" cy="21590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sp>
        <p:nvSpPr>
          <p:cNvPr id="10252" name="Oval 11">
            <a:extLst>
              <a:ext uri="{FF2B5EF4-FFF2-40B4-BE49-F238E27FC236}">
                <a16:creationId xmlns:a16="http://schemas.microsoft.com/office/drawing/2014/main" id="{3085D918-0236-4943-8F67-BFF24CA2A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4219575"/>
            <a:ext cx="273050" cy="158750"/>
          </a:xfrm>
          <a:prstGeom prst="ellipse">
            <a:avLst/>
          </a:prstGeom>
          <a:solidFill>
            <a:srgbClr val="C7DAF7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000000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HK" altLang="zh-HK"/>
          </a:p>
        </p:txBody>
      </p:sp>
      <p:grpSp>
        <p:nvGrpSpPr>
          <p:cNvPr id="10253" name="Group 12">
            <a:extLst>
              <a:ext uri="{FF2B5EF4-FFF2-40B4-BE49-F238E27FC236}">
                <a16:creationId xmlns:a16="http://schemas.microsoft.com/office/drawing/2014/main" id="{28052F1D-0AC7-40C9-8450-16A4875F19CE}"/>
              </a:ext>
            </a:extLst>
          </p:cNvPr>
          <p:cNvGrpSpPr>
            <a:grpSpLocks/>
          </p:cNvGrpSpPr>
          <p:nvPr/>
        </p:nvGrpSpPr>
        <p:grpSpPr bwMode="auto">
          <a:xfrm rot="-417079">
            <a:off x="2362200" y="4343400"/>
            <a:ext cx="2744788" cy="915988"/>
            <a:chOff x="1248" y="2592"/>
            <a:chExt cx="1729" cy="577"/>
          </a:xfrm>
        </p:grpSpPr>
        <p:sp>
          <p:nvSpPr>
            <p:cNvPr id="10315" name="Freeform 13">
              <a:extLst>
                <a:ext uri="{FF2B5EF4-FFF2-40B4-BE49-F238E27FC236}">
                  <a16:creationId xmlns:a16="http://schemas.microsoft.com/office/drawing/2014/main" id="{5B83AD4C-60CF-44A6-A45D-74CCCCF27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592"/>
              <a:ext cx="1729" cy="556"/>
            </a:xfrm>
            <a:custGeom>
              <a:avLst/>
              <a:gdLst>
                <a:gd name="T0" fmla="*/ 14 w 1729"/>
                <a:gd name="T1" fmla="*/ 381 h 556"/>
                <a:gd name="T2" fmla="*/ 161 w 1729"/>
                <a:gd name="T3" fmla="*/ 440 h 556"/>
                <a:gd name="T4" fmla="*/ 256 w 1729"/>
                <a:gd name="T5" fmla="*/ 471 h 556"/>
                <a:gd name="T6" fmla="*/ 357 w 1729"/>
                <a:gd name="T7" fmla="*/ 497 h 556"/>
                <a:gd name="T8" fmla="*/ 460 w 1729"/>
                <a:gd name="T9" fmla="*/ 516 h 556"/>
                <a:gd name="T10" fmla="*/ 570 w 1729"/>
                <a:gd name="T11" fmla="*/ 534 h 556"/>
                <a:gd name="T12" fmla="*/ 694 w 1729"/>
                <a:gd name="T13" fmla="*/ 546 h 556"/>
                <a:gd name="T14" fmla="*/ 853 w 1729"/>
                <a:gd name="T15" fmla="*/ 555 h 556"/>
                <a:gd name="T16" fmla="*/ 983 w 1729"/>
                <a:gd name="T17" fmla="*/ 553 h 556"/>
                <a:gd name="T18" fmla="*/ 1101 w 1729"/>
                <a:gd name="T19" fmla="*/ 541 h 556"/>
                <a:gd name="T20" fmla="*/ 1210 w 1729"/>
                <a:gd name="T21" fmla="*/ 521 h 556"/>
                <a:gd name="T22" fmla="*/ 1303 w 1729"/>
                <a:gd name="T23" fmla="*/ 496 h 556"/>
                <a:gd name="T24" fmla="*/ 1379 w 1729"/>
                <a:gd name="T25" fmla="*/ 457 h 556"/>
                <a:gd name="T26" fmla="*/ 1437 w 1729"/>
                <a:gd name="T27" fmla="*/ 401 h 556"/>
                <a:gd name="T28" fmla="*/ 1470 w 1729"/>
                <a:gd name="T29" fmla="*/ 341 h 556"/>
                <a:gd name="T30" fmla="*/ 1481 w 1729"/>
                <a:gd name="T31" fmla="*/ 301 h 556"/>
                <a:gd name="T32" fmla="*/ 1708 w 1729"/>
                <a:gd name="T33" fmla="*/ 409 h 556"/>
                <a:gd name="T34" fmla="*/ 1646 w 1729"/>
                <a:gd name="T35" fmla="*/ 342 h 556"/>
                <a:gd name="T36" fmla="*/ 1592 w 1729"/>
                <a:gd name="T37" fmla="*/ 273 h 556"/>
                <a:gd name="T38" fmla="*/ 1553 w 1729"/>
                <a:gd name="T39" fmla="*/ 206 h 556"/>
                <a:gd name="T40" fmla="*/ 1519 w 1729"/>
                <a:gd name="T41" fmla="*/ 139 h 556"/>
                <a:gd name="T42" fmla="*/ 1491 w 1729"/>
                <a:gd name="T43" fmla="*/ 48 h 556"/>
                <a:gd name="T44" fmla="*/ 1439 w 1729"/>
                <a:gd name="T45" fmla="*/ 11 h 556"/>
                <a:gd name="T46" fmla="*/ 1367 w 1729"/>
                <a:gd name="T47" fmla="*/ 33 h 556"/>
                <a:gd name="T48" fmla="*/ 1308 w 1729"/>
                <a:gd name="T49" fmla="*/ 43 h 556"/>
                <a:gd name="T50" fmla="*/ 1240 w 1729"/>
                <a:gd name="T51" fmla="*/ 43 h 556"/>
                <a:gd name="T52" fmla="*/ 1162 w 1729"/>
                <a:gd name="T53" fmla="*/ 39 h 556"/>
                <a:gd name="T54" fmla="*/ 1075 w 1729"/>
                <a:gd name="T55" fmla="*/ 23 h 556"/>
                <a:gd name="T56" fmla="*/ 1030 w 1729"/>
                <a:gd name="T57" fmla="*/ 56 h 556"/>
                <a:gd name="T58" fmla="*/ 1240 w 1729"/>
                <a:gd name="T59" fmla="*/ 180 h 556"/>
                <a:gd name="T60" fmla="*/ 1190 w 1729"/>
                <a:gd name="T61" fmla="*/ 248 h 556"/>
                <a:gd name="T62" fmla="*/ 1129 w 1729"/>
                <a:gd name="T63" fmla="*/ 304 h 556"/>
                <a:gd name="T64" fmla="*/ 1067 w 1729"/>
                <a:gd name="T65" fmla="*/ 346 h 556"/>
                <a:gd name="T66" fmla="*/ 983 w 1729"/>
                <a:gd name="T67" fmla="*/ 388 h 556"/>
                <a:gd name="T68" fmla="*/ 897 w 1729"/>
                <a:gd name="T69" fmla="*/ 415 h 556"/>
                <a:gd name="T70" fmla="*/ 805 w 1729"/>
                <a:gd name="T71" fmla="*/ 434 h 556"/>
                <a:gd name="T72" fmla="*/ 687 w 1729"/>
                <a:gd name="T73" fmla="*/ 443 h 556"/>
                <a:gd name="T74" fmla="*/ 569 w 1729"/>
                <a:gd name="T75" fmla="*/ 448 h 556"/>
                <a:gd name="T76" fmla="*/ 427 w 1729"/>
                <a:gd name="T77" fmla="*/ 448 h 556"/>
                <a:gd name="T78" fmla="*/ 307 w 1729"/>
                <a:gd name="T79" fmla="*/ 439 h 556"/>
                <a:gd name="T80" fmla="*/ 218 w 1729"/>
                <a:gd name="T81" fmla="*/ 421 h 556"/>
                <a:gd name="T82" fmla="*/ 134 w 1729"/>
                <a:gd name="T83" fmla="*/ 401 h 55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29" h="556">
                  <a:moveTo>
                    <a:pt x="0" y="356"/>
                  </a:moveTo>
                  <a:lnTo>
                    <a:pt x="14" y="381"/>
                  </a:lnTo>
                  <a:lnTo>
                    <a:pt x="102" y="419"/>
                  </a:lnTo>
                  <a:lnTo>
                    <a:pt x="161" y="440"/>
                  </a:lnTo>
                  <a:lnTo>
                    <a:pt x="210" y="454"/>
                  </a:lnTo>
                  <a:lnTo>
                    <a:pt x="256" y="471"/>
                  </a:lnTo>
                  <a:lnTo>
                    <a:pt x="307" y="484"/>
                  </a:lnTo>
                  <a:lnTo>
                    <a:pt x="357" y="497"/>
                  </a:lnTo>
                  <a:lnTo>
                    <a:pt x="412" y="509"/>
                  </a:lnTo>
                  <a:lnTo>
                    <a:pt x="460" y="516"/>
                  </a:lnTo>
                  <a:lnTo>
                    <a:pt x="506" y="525"/>
                  </a:lnTo>
                  <a:lnTo>
                    <a:pt x="570" y="534"/>
                  </a:lnTo>
                  <a:lnTo>
                    <a:pt x="625" y="541"/>
                  </a:lnTo>
                  <a:lnTo>
                    <a:pt x="694" y="546"/>
                  </a:lnTo>
                  <a:lnTo>
                    <a:pt x="783" y="554"/>
                  </a:lnTo>
                  <a:lnTo>
                    <a:pt x="853" y="555"/>
                  </a:lnTo>
                  <a:lnTo>
                    <a:pt x="905" y="554"/>
                  </a:lnTo>
                  <a:lnTo>
                    <a:pt x="983" y="553"/>
                  </a:lnTo>
                  <a:lnTo>
                    <a:pt x="1046" y="549"/>
                  </a:lnTo>
                  <a:lnTo>
                    <a:pt x="1101" y="541"/>
                  </a:lnTo>
                  <a:lnTo>
                    <a:pt x="1159" y="535"/>
                  </a:lnTo>
                  <a:lnTo>
                    <a:pt x="1210" y="521"/>
                  </a:lnTo>
                  <a:lnTo>
                    <a:pt x="1261" y="511"/>
                  </a:lnTo>
                  <a:lnTo>
                    <a:pt x="1303" y="496"/>
                  </a:lnTo>
                  <a:lnTo>
                    <a:pt x="1342" y="477"/>
                  </a:lnTo>
                  <a:lnTo>
                    <a:pt x="1379" y="457"/>
                  </a:lnTo>
                  <a:lnTo>
                    <a:pt x="1412" y="432"/>
                  </a:lnTo>
                  <a:lnTo>
                    <a:pt x="1437" y="401"/>
                  </a:lnTo>
                  <a:lnTo>
                    <a:pt x="1455" y="375"/>
                  </a:lnTo>
                  <a:lnTo>
                    <a:pt x="1470" y="341"/>
                  </a:lnTo>
                  <a:lnTo>
                    <a:pt x="1478" y="317"/>
                  </a:lnTo>
                  <a:lnTo>
                    <a:pt x="1481" y="301"/>
                  </a:lnTo>
                  <a:lnTo>
                    <a:pt x="1728" y="442"/>
                  </a:lnTo>
                  <a:lnTo>
                    <a:pt x="1708" y="409"/>
                  </a:lnTo>
                  <a:lnTo>
                    <a:pt x="1676" y="375"/>
                  </a:lnTo>
                  <a:lnTo>
                    <a:pt x="1646" y="342"/>
                  </a:lnTo>
                  <a:lnTo>
                    <a:pt x="1622" y="308"/>
                  </a:lnTo>
                  <a:lnTo>
                    <a:pt x="1592" y="273"/>
                  </a:lnTo>
                  <a:lnTo>
                    <a:pt x="1574" y="237"/>
                  </a:lnTo>
                  <a:lnTo>
                    <a:pt x="1553" y="206"/>
                  </a:lnTo>
                  <a:lnTo>
                    <a:pt x="1533" y="172"/>
                  </a:lnTo>
                  <a:lnTo>
                    <a:pt x="1519" y="139"/>
                  </a:lnTo>
                  <a:lnTo>
                    <a:pt x="1500" y="94"/>
                  </a:lnTo>
                  <a:lnTo>
                    <a:pt x="1491" y="48"/>
                  </a:lnTo>
                  <a:lnTo>
                    <a:pt x="1468" y="0"/>
                  </a:lnTo>
                  <a:lnTo>
                    <a:pt x="1439" y="11"/>
                  </a:lnTo>
                  <a:lnTo>
                    <a:pt x="1405" y="23"/>
                  </a:lnTo>
                  <a:lnTo>
                    <a:pt x="1367" y="33"/>
                  </a:lnTo>
                  <a:lnTo>
                    <a:pt x="1330" y="40"/>
                  </a:lnTo>
                  <a:lnTo>
                    <a:pt x="1308" y="43"/>
                  </a:lnTo>
                  <a:lnTo>
                    <a:pt x="1278" y="43"/>
                  </a:lnTo>
                  <a:lnTo>
                    <a:pt x="1240" y="43"/>
                  </a:lnTo>
                  <a:lnTo>
                    <a:pt x="1201" y="40"/>
                  </a:lnTo>
                  <a:lnTo>
                    <a:pt x="1162" y="39"/>
                  </a:lnTo>
                  <a:lnTo>
                    <a:pt x="1120" y="30"/>
                  </a:lnTo>
                  <a:lnTo>
                    <a:pt x="1075" y="23"/>
                  </a:lnTo>
                  <a:lnTo>
                    <a:pt x="1004" y="7"/>
                  </a:lnTo>
                  <a:lnTo>
                    <a:pt x="1030" y="56"/>
                  </a:lnTo>
                  <a:lnTo>
                    <a:pt x="1242" y="167"/>
                  </a:lnTo>
                  <a:lnTo>
                    <a:pt x="1240" y="180"/>
                  </a:lnTo>
                  <a:lnTo>
                    <a:pt x="1209" y="218"/>
                  </a:lnTo>
                  <a:lnTo>
                    <a:pt x="1190" y="248"/>
                  </a:lnTo>
                  <a:lnTo>
                    <a:pt x="1154" y="285"/>
                  </a:lnTo>
                  <a:lnTo>
                    <a:pt x="1129" y="304"/>
                  </a:lnTo>
                  <a:lnTo>
                    <a:pt x="1104" y="323"/>
                  </a:lnTo>
                  <a:lnTo>
                    <a:pt x="1067" y="346"/>
                  </a:lnTo>
                  <a:lnTo>
                    <a:pt x="1033" y="370"/>
                  </a:lnTo>
                  <a:lnTo>
                    <a:pt x="983" y="388"/>
                  </a:lnTo>
                  <a:lnTo>
                    <a:pt x="944" y="402"/>
                  </a:lnTo>
                  <a:lnTo>
                    <a:pt x="897" y="415"/>
                  </a:lnTo>
                  <a:lnTo>
                    <a:pt x="846" y="429"/>
                  </a:lnTo>
                  <a:lnTo>
                    <a:pt x="805" y="434"/>
                  </a:lnTo>
                  <a:lnTo>
                    <a:pt x="745" y="441"/>
                  </a:lnTo>
                  <a:lnTo>
                    <a:pt x="687" y="443"/>
                  </a:lnTo>
                  <a:lnTo>
                    <a:pt x="630" y="448"/>
                  </a:lnTo>
                  <a:lnTo>
                    <a:pt x="569" y="448"/>
                  </a:lnTo>
                  <a:lnTo>
                    <a:pt x="495" y="448"/>
                  </a:lnTo>
                  <a:lnTo>
                    <a:pt x="427" y="448"/>
                  </a:lnTo>
                  <a:lnTo>
                    <a:pt x="355" y="442"/>
                  </a:lnTo>
                  <a:lnTo>
                    <a:pt x="307" y="439"/>
                  </a:lnTo>
                  <a:lnTo>
                    <a:pt x="259" y="430"/>
                  </a:lnTo>
                  <a:lnTo>
                    <a:pt x="218" y="421"/>
                  </a:lnTo>
                  <a:lnTo>
                    <a:pt x="173" y="412"/>
                  </a:lnTo>
                  <a:lnTo>
                    <a:pt x="134" y="401"/>
                  </a:lnTo>
                  <a:lnTo>
                    <a:pt x="0" y="356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  <p:sp>
          <p:nvSpPr>
            <p:cNvPr id="10316" name="Freeform 14">
              <a:extLst>
                <a:ext uri="{FF2B5EF4-FFF2-40B4-BE49-F238E27FC236}">
                  <a16:creationId xmlns:a16="http://schemas.microsoft.com/office/drawing/2014/main" id="{EB8F6DF3-5265-4F64-A7AA-C0C9A3A72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2643"/>
              <a:ext cx="1718" cy="526"/>
            </a:xfrm>
            <a:custGeom>
              <a:avLst/>
              <a:gdLst>
                <a:gd name="T0" fmla="*/ 112 w 1718"/>
                <a:gd name="T1" fmla="*/ 387 h 526"/>
                <a:gd name="T2" fmla="*/ 207 w 1718"/>
                <a:gd name="T3" fmla="*/ 421 h 526"/>
                <a:gd name="T4" fmla="*/ 304 w 1718"/>
                <a:gd name="T5" fmla="*/ 451 h 526"/>
                <a:gd name="T6" fmla="*/ 411 w 1718"/>
                <a:gd name="T7" fmla="*/ 477 h 526"/>
                <a:gd name="T8" fmla="*/ 506 w 1718"/>
                <a:gd name="T9" fmla="*/ 498 h 526"/>
                <a:gd name="T10" fmla="*/ 626 w 1718"/>
                <a:gd name="T11" fmla="*/ 511 h 526"/>
                <a:gd name="T12" fmla="*/ 784 w 1718"/>
                <a:gd name="T13" fmla="*/ 523 h 526"/>
                <a:gd name="T14" fmla="*/ 911 w 1718"/>
                <a:gd name="T15" fmla="*/ 525 h 526"/>
                <a:gd name="T16" fmla="*/ 1044 w 1718"/>
                <a:gd name="T17" fmla="*/ 520 h 526"/>
                <a:gd name="T18" fmla="*/ 1162 w 1718"/>
                <a:gd name="T19" fmla="*/ 508 h 526"/>
                <a:gd name="T20" fmla="*/ 1263 w 1718"/>
                <a:gd name="T21" fmla="*/ 485 h 526"/>
                <a:gd name="T22" fmla="*/ 1346 w 1718"/>
                <a:gd name="T23" fmla="*/ 454 h 526"/>
                <a:gd name="T24" fmla="*/ 1420 w 1718"/>
                <a:gd name="T25" fmla="*/ 412 h 526"/>
                <a:gd name="T26" fmla="*/ 1460 w 1718"/>
                <a:gd name="T27" fmla="*/ 358 h 526"/>
                <a:gd name="T28" fmla="*/ 1488 w 1718"/>
                <a:gd name="T29" fmla="*/ 304 h 526"/>
                <a:gd name="T30" fmla="*/ 1717 w 1718"/>
                <a:gd name="T31" fmla="*/ 393 h 526"/>
                <a:gd name="T32" fmla="*/ 1656 w 1718"/>
                <a:gd name="T33" fmla="*/ 328 h 526"/>
                <a:gd name="T34" fmla="*/ 1607 w 1718"/>
                <a:gd name="T35" fmla="*/ 263 h 526"/>
                <a:gd name="T36" fmla="*/ 1566 w 1718"/>
                <a:gd name="T37" fmla="*/ 200 h 526"/>
                <a:gd name="T38" fmla="*/ 1532 w 1718"/>
                <a:gd name="T39" fmla="*/ 133 h 526"/>
                <a:gd name="T40" fmla="*/ 1500 w 1718"/>
                <a:gd name="T41" fmla="*/ 56 h 526"/>
                <a:gd name="T42" fmla="*/ 1483 w 1718"/>
                <a:gd name="T43" fmla="*/ 0 h 526"/>
                <a:gd name="T44" fmla="*/ 1421 w 1718"/>
                <a:gd name="T45" fmla="*/ 25 h 526"/>
                <a:gd name="T46" fmla="*/ 1348 w 1718"/>
                <a:gd name="T47" fmla="*/ 40 h 526"/>
                <a:gd name="T48" fmla="*/ 1297 w 1718"/>
                <a:gd name="T49" fmla="*/ 43 h 526"/>
                <a:gd name="T50" fmla="*/ 1217 w 1718"/>
                <a:gd name="T51" fmla="*/ 40 h 526"/>
                <a:gd name="T52" fmla="*/ 1136 w 1718"/>
                <a:gd name="T53" fmla="*/ 30 h 526"/>
                <a:gd name="T54" fmla="*/ 1020 w 1718"/>
                <a:gd name="T55" fmla="*/ 7 h 526"/>
                <a:gd name="T56" fmla="*/ 1250 w 1718"/>
                <a:gd name="T57" fmla="*/ 173 h 526"/>
                <a:gd name="T58" fmla="*/ 1200 w 1718"/>
                <a:gd name="T59" fmla="*/ 237 h 526"/>
                <a:gd name="T60" fmla="*/ 1134 w 1718"/>
                <a:gd name="T61" fmla="*/ 290 h 526"/>
                <a:gd name="T62" fmla="*/ 1075 w 1718"/>
                <a:gd name="T63" fmla="*/ 329 h 526"/>
                <a:gd name="T64" fmla="*/ 991 w 1718"/>
                <a:gd name="T65" fmla="*/ 369 h 526"/>
                <a:gd name="T66" fmla="*/ 899 w 1718"/>
                <a:gd name="T67" fmla="*/ 393 h 526"/>
                <a:gd name="T68" fmla="*/ 808 w 1718"/>
                <a:gd name="T69" fmla="*/ 410 h 526"/>
                <a:gd name="T70" fmla="*/ 689 w 1718"/>
                <a:gd name="T71" fmla="*/ 418 h 526"/>
                <a:gd name="T72" fmla="*/ 571 w 1718"/>
                <a:gd name="T73" fmla="*/ 422 h 526"/>
                <a:gd name="T74" fmla="*/ 428 w 1718"/>
                <a:gd name="T75" fmla="*/ 422 h 526"/>
                <a:gd name="T76" fmla="*/ 309 w 1718"/>
                <a:gd name="T77" fmla="*/ 411 h 526"/>
                <a:gd name="T78" fmla="*/ 217 w 1718"/>
                <a:gd name="T79" fmla="*/ 395 h 526"/>
                <a:gd name="T80" fmla="*/ 137 w 1718"/>
                <a:gd name="T81" fmla="*/ 374 h 52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18" h="526">
                  <a:moveTo>
                    <a:pt x="0" y="330"/>
                  </a:moveTo>
                  <a:lnTo>
                    <a:pt x="112" y="387"/>
                  </a:lnTo>
                  <a:lnTo>
                    <a:pt x="154" y="403"/>
                  </a:lnTo>
                  <a:lnTo>
                    <a:pt x="207" y="421"/>
                  </a:lnTo>
                  <a:lnTo>
                    <a:pt x="251" y="434"/>
                  </a:lnTo>
                  <a:lnTo>
                    <a:pt x="304" y="451"/>
                  </a:lnTo>
                  <a:lnTo>
                    <a:pt x="352" y="464"/>
                  </a:lnTo>
                  <a:lnTo>
                    <a:pt x="411" y="477"/>
                  </a:lnTo>
                  <a:lnTo>
                    <a:pt x="461" y="486"/>
                  </a:lnTo>
                  <a:lnTo>
                    <a:pt x="506" y="498"/>
                  </a:lnTo>
                  <a:lnTo>
                    <a:pt x="568" y="504"/>
                  </a:lnTo>
                  <a:lnTo>
                    <a:pt x="626" y="511"/>
                  </a:lnTo>
                  <a:lnTo>
                    <a:pt x="692" y="516"/>
                  </a:lnTo>
                  <a:lnTo>
                    <a:pt x="784" y="523"/>
                  </a:lnTo>
                  <a:lnTo>
                    <a:pt x="851" y="525"/>
                  </a:lnTo>
                  <a:lnTo>
                    <a:pt x="911" y="525"/>
                  </a:lnTo>
                  <a:lnTo>
                    <a:pt x="988" y="523"/>
                  </a:lnTo>
                  <a:lnTo>
                    <a:pt x="1044" y="520"/>
                  </a:lnTo>
                  <a:lnTo>
                    <a:pt x="1100" y="514"/>
                  </a:lnTo>
                  <a:lnTo>
                    <a:pt x="1162" y="508"/>
                  </a:lnTo>
                  <a:lnTo>
                    <a:pt x="1215" y="496"/>
                  </a:lnTo>
                  <a:lnTo>
                    <a:pt x="1263" y="485"/>
                  </a:lnTo>
                  <a:lnTo>
                    <a:pt x="1310" y="470"/>
                  </a:lnTo>
                  <a:lnTo>
                    <a:pt x="1346" y="454"/>
                  </a:lnTo>
                  <a:lnTo>
                    <a:pt x="1384" y="434"/>
                  </a:lnTo>
                  <a:lnTo>
                    <a:pt x="1420" y="412"/>
                  </a:lnTo>
                  <a:lnTo>
                    <a:pt x="1445" y="383"/>
                  </a:lnTo>
                  <a:lnTo>
                    <a:pt x="1460" y="358"/>
                  </a:lnTo>
                  <a:lnTo>
                    <a:pt x="1481" y="327"/>
                  </a:lnTo>
                  <a:lnTo>
                    <a:pt x="1488" y="304"/>
                  </a:lnTo>
                  <a:lnTo>
                    <a:pt x="1503" y="271"/>
                  </a:lnTo>
                  <a:lnTo>
                    <a:pt x="1717" y="393"/>
                  </a:lnTo>
                  <a:lnTo>
                    <a:pt x="1684" y="359"/>
                  </a:lnTo>
                  <a:lnTo>
                    <a:pt x="1656" y="328"/>
                  </a:lnTo>
                  <a:lnTo>
                    <a:pt x="1630" y="297"/>
                  </a:lnTo>
                  <a:lnTo>
                    <a:pt x="1607" y="263"/>
                  </a:lnTo>
                  <a:lnTo>
                    <a:pt x="1583" y="230"/>
                  </a:lnTo>
                  <a:lnTo>
                    <a:pt x="1566" y="200"/>
                  </a:lnTo>
                  <a:lnTo>
                    <a:pt x="1547" y="166"/>
                  </a:lnTo>
                  <a:lnTo>
                    <a:pt x="1532" y="133"/>
                  </a:lnTo>
                  <a:lnTo>
                    <a:pt x="1513" y="92"/>
                  </a:lnTo>
                  <a:lnTo>
                    <a:pt x="1500" y="56"/>
                  </a:lnTo>
                  <a:lnTo>
                    <a:pt x="1494" y="32"/>
                  </a:lnTo>
                  <a:lnTo>
                    <a:pt x="1483" y="0"/>
                  </a:lnTo>
                  <a:lnTo>
                    <a:pt x="1454" y="12"/>
                  </a:lnTo>
                  <a:lnTo>
                    <a:pt x="1421" y="25"/>
                  </a:lnTo>
                  <a:lnTo>
                    <a:pt x="1384" y="33"/>
                  </a:lnTo>
                  <a:lnTo>
                    <a:pt x="1348" y="40"/>
                  </a:lnTo>
                  <a:lnTo>
                    <a:pt x="1321" y="42"/>
                  </a:lnTo>
                  <a:lnTo>
                    <a:pt x="1297" y="43"/>
                  </a:lnTo>
                  <a:lnTo>
                    <a:pt x="1259" y="43"/>
                  </a:lnTo>
                  <a:lnTo>
                    <a:pt x="1217" y="40"/>
                  </a:lnTo>
                  <a:lnTo>
                    <a:pt x="1182" y="38"/>
                  </a:lnTo>
                  <a:lnTo>
                    <a:pt x="1136" y="30"/>
                  </a:lnTo>
                  <a:lnTo>
                    <a:pt x="1091" y="24"/>
                  </a:lnTo>
                  <a:lnTo>
                    <a:pt x="1020" y="7"/>
                  </a:lnTo>
                  <a:lnTo>
                    <a:pt x="1269" y="142"/>
                  </a:lnTo>
                  <a:lnTo>
                    <a:pt x="1250" y="173"/>
                  </a:lnTo>
                  <a:lnTo>
                    <a:pt x="1223" y="208"/>
                  </a:lnTo>
                  <a:lnTo>
                    <a:pt x="1200" y="237"/>
                  </a:lnTo>
                  <a:lnTo>
                    <a:pt x="1160" y="272"/>
                  </a:lnTo>
                  <a:lnTo>
                    <a:pt x="1134" y="290"/>
                  </a:lnTo>
                  <a:lnTo>
                    <a:pt x="1109" y="308"/>
                  </a:lnTo>
                  <a:lnTo>
                    <a:pt x="1075" y="329"/>
                  </a:lnTo>
                  <a:lnTo>
                    <a:pt x="1037" y="350"/>
                  </a:lnTo>
                  <a:lnTo>
                    <a:pt x="991" y="369"/>
                  </a:lnTo>
                  <a:lnTo>
                    <a:pt x="947" y="381"/>
                  </a:lnTo>
                  <a:lnTo>
                    <a:pt x="899" y="393"/>
                  </a:lnTo>
                  <a:lnTo>
                    <a:pt x="848" y="406"/>
                  </a:lnTo>
                  <a:lnTo>
                    <a:pt x="808" y="410"/>
                  </a:lnTo>
                  <a:lnTo>
                    <a:pt x="748" y="415"/>
                  </a:lnTo>
                  <a:lnTo>
                    <a:pt x="689" y="418"/>
                  </a:lnTo>
                  <a:lnTo>
                    <a:pt x="636" y="421"/>
                  </a:lnTo>
                  <a:lnTo>
                    <a:pt x="571" y="422"/>
                  </a:lnTo>
                  <a:lnTo>
                    <a:pt x="498" y="422"/>
                  </a:lnTo>
                  <a:lnTo>
                    <a:pt x="428" y="422"/>
                  </a:lnTo>
                  <a:lnTo>
                    <a:pt x="357" y="414"/>
                  </a:lnTo>
                  <a:lnTo>
                    <a:pt x="309" y="411"/>
                  </a:lnTo>
                  <a:lnTo>
                    <a:pt x="260" y="404"/>
                  </a:lnTo>
                  <a:lnTo>
                    <a:pt x="217" y="395"/>
                  </a:lnTo>
                  <a:lnTo>
                    <a:pt x="174" y="387"/>
                  </a:lnTo>
                  <a:lnTo>
                    <a:pt x="137" y="374"/>
                  </a:lnTo>
                  <a:lnTo>
                    <a:pt x="0" y="330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rgbClr val="77265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HK" altLang="en-US"/>
            </a:p>
          </p:txBody>
        </p:sp>
      </p:grpSp>
      <p:grpSp>
        <p:nvGrpSpPr>
          <p:cNvPr id="10254" name="Group 15">
            <a:extLst>
              <a:ext uri="{FF2B5EF4-FFF2-40B4-BE49-F238E27FC236}">
                <a16:creationId xmlns:a16="http://schemas.microsoft.com/office/drawing/2014/main" id="{DCD85266-B812-43D2-ACE5-22CF581E2FA4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3886200"/>
            <a:ext cx="828675" cy="1970088"/>
            <a:chOff x="3462" y="2455"/>
            <a:chExt cx="757" cy="1614"/>
          </a:xfrm>
        </p:grpSpPr>
        <p:grpSp>
          <p:nvGrpSpPr>
            <p:cNvPr id="10261" name="Group 16">
              <a:extLst>
                <a:ext uri="{FF2B5EF4-FFF2-40B4-BE49-F238E27FC236}">
                  <a16:creationId xmlns:a16="http://schemas.microsoft.com/office/drawing/2014/main" id="{C8A2D08F-8B0F-46EE-9D72-2974FC5568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" y="3447"/>
              <a:ext cx="709" cy="622"/>
              <a:chOff x="3462" y="3447"/>
              <a:chExt cx="709" cy="622"/>
            </a:xfrm>
          </p:grpSpPr>
          <p:grpSp>
            <p:nvGrpSpPr>
              <p:cNvPr id="10289" name="Group 17">
                <a:extLst>
                  <a:ext uri="{FF2B5EF4-FFF2-40B4-BE49-F238E27FC236}">
                    <a16:creationId xmlns:a16="http://schemas.microsoft.com/office/drawing/2014/main" id="{0E288BEC-1561-483E-8940-BB49399F49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2" y="3447"/>
                <a:ext cx="709" cy="622"/>
                <a:chOff x="3462" y="3447"/>
                <a:chExt cx="709" cy="622"/>
              </a:xfrm>
            </p:grpSpPr>
            <p:grpSp>
              <p:nvGrpSpPr>
                <p:cNvPr id="10297" name="Group 18">
                  <a:extLst>
                    <a:ext uri="{FF2B5EF4-FFF2-40B4-BE49-F238E27FC236}">
                      <a16:creationId xmlns:a16="http://schemas.microsoft.com/office/drawing/2014/main" id="{98EC7DD0-7671-420F-80D1-0F513DCDFB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62" y="3447"/>
                  <a:ext cx="709" cy="622"/>
                  <a:chOff x="3462" y="3447"/>
                  <a:chExt cx="709" cy="622"/>
                </a:xfrm>
              </p:grpSpPr>
              <p:sp>
                <p:nvSpPr>
                  <p:cNvPr id="10305" name="Freeform 19">
                    <a:extLst>
                      <a:ext uri="{FF2B5EF4-FFF2-40B4-BE49-F238E27FC236}">
                        <a16:creationId xmlns:a16="http://schemas.microsoft.com/office/drawing/2014/main" id="{4DC12400-1ED0-47E7-A12C-A60F2187F7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2" y="3447"/>
                    <a:ext cx="709" cy="622"/>
                  </a:xfrm>
                  <a:custGeom>
                    <a:avLst/>
                    <a:gdLst>
                      <a:gd name="T0" fmla="*/ 244 w 709"/>
                      <a:gd name="T1" fmla="*/ 56 h 622"/>
                      <a:gd name="T2" fmla="*/ 200 w 709"/>
                      <a:gd name="T3" fmla="*/ 51 h 622"/>
                      <a:gd name="T4" fmla="*/ 137 w 709"/>
                      <a:gd name="T5" fmla="*/ 76 h 622"/>
                      <a:gd name="T6" fmla="*/ 95 w 709"/>
                      <a:gd name="T7" fmla="*/ 102 h 622"/>
                      <a:gd name="T8" fmla="*/ 66 w 709"/>
                      <a:gd name="T9" fmla="*/ 141 h 622"/>
                      <a:gd name="T10" fmla="*/ 63 w 709"/>
                      <a:gd name="T11" fmla="*/ 174 h 622"/>
                      <a:gd name="T12" fmla="*/ 61 w 709"/>
                      <a:gd name="T13" fmla="*/ 222 h 622"/>
                      <a:gd name="T14" fmla="*/ 38 w 709"/>
                      <a:gd name="T15" fmla="*/ 247 h 622"/>
                      <a:gd name="T16" fmla="*/ 31 w 709"/>
                      <a:gd name="T17" fmla="*/ 281 h 622"/>
                      <a:gd name="T18" fmla="*/ 43 w 709"/>
                      <a:gd name="T19" fmla="*/ 314 h 622"/>
                      <a:gd name="T20" fmla="*/ 36 w 709"/>
                      <a:gd name="T21" fmla="*/ 339 h 622"/>
                      <a:gd name="T22" fmla="*/ 17 w 709"/>
                      <a:gd name="T23" fmla="*/ 365 h 622"/>
                      <a:gd name="T24" fmla="*/ 13 w 709"/>
                      <a:gd name="T25" fmla="*/ 400 h 622"/>
                      <a:gd name="T26" fmla="*/ 2 w 709"/>
                      <a:gd name="T27" fmla="*/ 441 h 622"/>
                      <a:gd name="T28" fmla="*/ 6 w 709"/>
                      <a:gd name="T29" fmla="*/ 481 h 622"/>
                      <a:gd name="T30" fmla="*/ 31 w 709"/>
                      <a:gd name="T31" fmla="*/ 499 h 622"/>
                      <a:gd name="T32" fmla="*/ 75 w 709"/>
                      <a:gd name="T33" fmla="*/ 499 h 622"/>
                      <a:gd name="T34" fmla="*/ 95 w 709"/>
                      <a:gd name="T35" fmla="*/ 511 h 622"/>
                      <a:gd name="T36" fmla="*/ 90 w 709"/>
                      <a:gd name="T37" fmla="*/ 544 h 622"/>
                      <a:gd name="T38" fmla="*/ 67 w 709"/>
                      <a:gd name="T39" fmla="*/ 577 h 622"/>
                      <a:gd name="T40" fmla="*/ 63 w 709"/>
                      <a:gd name="T41" fmla="*/ 603 h 622"/>
                      <a:gd name="T42" fmla="*/ 80 w 709"/>
                      <a:gd name="T43" fmla="*/ 621 h 622"/>
                      <a:gd name="T44" fmla="*/ 107 w 709"/>
                      <a:gd name="T45" fmla="*/ 621 h 622"/>
                      <a:gd name="T46" fmla="*/ 144 w 709"/>
                      <a:gd name="T47" fmla="*/ 607 h 622"/>
                      <a:gd name="T48" fmla="*/ 194 w 709"/>
                      <a:gd name="T49" fmla="*/ 594 h 622"/>
                      <a:gd name="T50" fmla="*/ 250 w 709"/>
                      <a:gd name="T51" fmla="*/ 591 h 622"/>
                      <a:gd name="T52" fmla="*/ 291 w 709"/>
                      <a:gd name="T53" fmla="*/ 600 h 622"/>
                      <a:gd name="T54" fmla="*/ 346 w 709"/>
                      <a:gd name="T55" fmla="*/ 607 h 622"/>
                      <a:gd name="T56" fmla="*/ 393 w 709"/>
                      <a:gd name="T57" fmla="*/ 598 h 622"/>
                      <a:gd name="T58" fmla="*/ 452 w 709"/>
                      <a:gd name="T59" fmla="*/ 598 h 622"/>
                      <a:gd name="T60" fmla="*/ 506 w 709"/>
                      <a:gd name="T61" fmla="*/ 604 h 622"/>
                      <a:gd name="T62" fmla="*/ 541 w 709"/>
                      <a:gd name="T63" fmla="*/ 589 h 622"/>
                      <a:gd name="T64" fmla="*/ 581 w 709"/>
                      <a:gd name="T65" fmla="*/ 577 h 622"/>
                      <a:gd name="T66" fmla="*/ 635 w 709"/>
                      <a:gd name="T67" fmla="*/ 578 h 622"/>
                      <a:gd name="T68" fmla="*/ 678 w 709"/>
                      <a:gd name="T69" fmla="*/ 574 h 622"/>
                      <a:gd name="T70" fmla="*/ 708 w 709"/>
                      <a:gd name="T71" fmla="*/ 552 h 622"/>
                      <a:gd name="T72" fmla="*/ 691 w 709"/>
                      <a:gd name="T73" fmla="*/ 457 h 622"/>
                      <a:gd name="T74" fmla="*/ 703 w 709"/>
                      <a:gd name="T75" fmla="*/ 428 h 622"/>
                      <a:gd name="T76" fmla="*/ 686 w 709"/>
                      <a:gd name="T77" fmla="*/ 398 h 622"/>
                      <a:gd name="T78" fmla="*/ 676 w 709"/>
                      <a:gd name="T79" fmla="*/ 369 h 622"/>
                      <a:gd name="T80" fmla="*/ 672 w 709"/>
                      <a:gd name="T81" fmla="*/ 335 h 622"/>
                      <a:gd name="T82" fmla="*/ 673 w 709"/>
                      <a:gd name="T83" fmla="*/ 305 h 622"/>
                      <a:gd name="T84" fmla="*/ 665 w 709"/>
                      <a:gd name="T85" fmla="*/ 277 h 622"/>
                      <a:gd name="T86" fmla="*/ 674 w 709"/>
                      <a:gd name="T87" fmla="*/ 235 h 622"/>
                      <a:gd name="T88" fmla="*/ 673 w 709"/>
                      <a:gd name="T89" fmla="*/ 186 h 622"/>
                      <a:gd name="T90" fmla="*/ 662 w 709"/>
                      <a:gd name="T91" fmla="*/ 142 h 622"/>
                      <a:gd name="T92" fmla="*/ 642 w 709"/>
                      <a:gd name="T93" fmla="*/ 109 h 622"/>
                      <a:gd name="T94" fmla="*/ 574 w 709"/>
                      <a:gd name="T95" fmla="*/ 72 h 622"/>
                      <a:gd name="T96" fmla="*/ 440 w 709"/>
                      <a:gd name="T97" fmla="*/ 45 h 622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0" t="0" r="r" b="b"/>
                    <a:pathLst>
                      <a:path w="709" h="622">
                        <a:moveTo>
                          <a:pt x="327" y="0"/>
                        </a:moveTo>
                        <a:lnTo>
                          <a:pt x="244" y="56"/>
                        </a:lnTo>
                        <a:lnTo>
                          <a:pt x="229" y="54"/>
                        </a:lnTo>
                        <a:lnTo>
                          <a:pt x="200" y="51"/>
                        </a:lnTo>
                        <a:lnTo>
                          <a:pt x="171" y="60"/>
                        </a:lnTo>
                        <a:lnTo>
                          <a:pt x="137" y="76"/>
                        </a:lnTo>
                        <a:lnTo>
                          <a:pt x="112" y="90"/>
                        </a:lnTo>
                        <a:lnTo>
                          <a:pt x="95" y="102"/>
                        </a:lnTo>
                        <a:lnTo>
                          <a:pt x="78" y="122"/>
                        </a:lnTo>
                        <a:lnTo>
                          <a:pt x="66" y="141"/>
                        </a:lnTo>
                        <a:lnTo>
                          <a:pt x="61" y="154"/>
                        </a:lnTo>
                        <a:lnTo>
                          <a:pt x="63" y="174"/>
                        </a:lnTo>
                        <a:lnTo>
                          <a:pt x="65" y="203"/>
                        </a:lnTo>
                        <a:lnTo>
                          <a:pt x="61" y="222"/>
                        </a:lnTo>
                        <a:lnTo>
                          <a:pt x="50" y="236"/>
                        </a:lnTo>
                        <a:lnTo>
                          <a:pt x="38" y="247"/>
                        </a:lnTo>
                        <a:lnTo>
                          <a:pt x="28" y="263"/>
                        </a:lnTo>
                        <a:lnTo>
                          <a:pt x="31" y="281"/>
                        </a:lnTo>
                        <a:lnTo>
                          <a:pt x="38" y="302"/>
                        </a:lnTo>
                        <a:lnTo>
                          <a:pt x="43" y="314"/>
                        </a:lnTo>
                        <a:lnTo>
                          <a:pt x="43" y="328"/>
                        </a:lnTo>
                        <a:lnTo>
                          <a:pt x="36" y="339"/>
                        </a:lnTo>
                        <a:lnTo>
                          <a:pt x="21" y="351"/>
                        </a:lnTo>
                        <a:lnTo>
                          <a:pt x="17" y="365"/>
                        </a:lnTo>
                        <a:lnTo>
                          <a:pt x="13" y="379"/>
                        </a:lnTo>
                        <a:lnTo>
                          <a:pt x="13" y="400"/>
                        </a:lnTo>
                        <a:lnTo>
                          <a:pt x="9" y="417"/>
                        </a:lnTo>
                        <a:lnTo>
                          <a:pt x="2" y="441"/>
                        </a:lnTo>
                        <a:lnTo>
                          <a:pt x="0" y="463"/>
                        </a:lnTo>
                        <a:lnTo>
                          <a:pt x="6" y="481"/>
                        </a:lnTo>
                        <a:lnTo>
                          <a:pt x="17" y="492"/>
                        </a:lnTo>
                        <a:lnTo>
                          <a:pt x="31" y="499"/>
                        </a:lnTo>
                        <a:lnTo>
                          <a:pt x="53" y="500"/>
                        </a:lnTo>
                        <a:lnTo>
                          <a:pt x="75" y="499"/>
                        </a:lnTo>
                        <a:lnTo>
                          <a:pt x="88" y="503"/>
                        </a:lnTo>
                        <a:lnTo>
                          <a:pt x="95" y="511"/>
                        </a:lnTo>
                        <a:lnTo>
                          <a:pt x="97" y="522"/>
                        </a:lnTo>
                        <a:lnTo>
                          <a:pt x="90" y="544"/>
                        </a:lnTo>
                        <a:lnTo>
                          <a:pt x="76" y="563"/>
                        </a:lnTo>
                        <a:lnTo>
                          <a:pt x="67" y="577"/>
                        </a:lnTo>
                        <a:lnTo>
                          <a:pt x="61" y="591"/>
                        </a:lnTo>
                        <a:lnTo>
                          <a:pt x="63" y="603"/>
                        </a:lnTo>
                        <a:lnTo>
                          <a:pt x="71" y="616"/>
                        </a:lnTo>
                        <a:lnTo>
                          <a:pt x="80" y="621"/>
                        </a:lnTo>
                        <a:lnTo>
                          <a:pt x="92" y="621"/>
                        </a:lnTo>
                        <a:lnTo>
                          <a:pt x="107" y="621"/>
                        </a:lnTo>
                        <a:lnTo>
                          <a:pt x="124" y="615"/>
                        </a:lnTo>
                        <a:lnTo>
                          <a:pt x="144" y="607"/>
                        </a:lnTo>
                        <a:lnTo>
                          <a:pt x="164" y="599"/>
                        </a:lnTo>
                        <a:lnTo>
                          <a:pt x="194" y="594"/>
                        </a:lnTo>
                        <a:lnTo>
                          <a:pt x="222" y="589"/>
                        </a:lnTo>
                        <a:lnTo>
                          <a:pt x="250" y="591"/>
                        </a:lnTo>
                        <a:lnTo>
                          <a:pt x="272" y="596"/>
                        </a:lnTo>
                        <a:lnTo>
                          <a:pt x="291" y="600"/>
                        </a:lnTo>
                        <a:lnTo>
                          <a:pt x="316" y="605"/>
                        </a:lnTo>
                        <a:lnTo>
                          <a:pt x="346" y="607"/>
                        </a:lnTo>
                        <a:lnTo>
                          <a:pt x="367" y="604"/>
                        </a:lnTo>
                        <a:lnTo>
                          <a:pt x="393" y="598"/>
                        </a:lnTo>
                        <a:lnTo>
                          <a:pt x="425" y="600"/>
                        </a:lnTo>
                        <a:lnTo>
                          <a:pt x="452" y="598"/>
                        </a:lnTo>
                        <a:lnTo>
                          <a:pt x="479" y="604"/>
                        </a:lnTo>
                        <a:lnTo>
                          <a:pt x="506" y="604"/>
                        </a:lnTo>
                        <a:lnTo>
                          <a:pt x="523" y="596"/>
                        </a:lnTo>
                        <a:lnTo>
                          <a:pt x="541" y="589"/>
                        </a:lnTo>
                        <a:lnTo>
                          <a:pt x="557" y="584"/>
                        </a:lnTo>
                        <a:lnTo>
                          <a:pt x="581" y="577"/>
                        </a:lnTo>
                        <a:lnTo>
                          <a:pt x="605" y="577"/>
                        </a:lnTo>
                        <a:lnTo>
                          <a:pt x="635" y="578"/>
                        </a:lnTo>
                        <a:lnTo>
                          <a:pt x="659" y="577"/>
                        </a:lnTo>
                        <a:lnTo>
                          <a:pt x="678" y="574"/>
                        </a:lnTo>
                        <a:lnTo>
                          <a:pt x="695" y="563"/>
                        </a:lnTo>
                        <a:lnTo>
                          <a:pt x="708" y="552"/>
                        </a:lnTo>
                        <a:lnTo>
                          <a:pt x="701" y="508"/>
                        </a:lnTo>
                        <a:lnTo>
                          <a:pt x="691" y="457"/>
                        </a:lnTo>
                        <a:lnTo>
                          <a:pt x="695" y="446"/>
                        </a:lnTo>
                        <a:lnTo>
                          <a:pt x="703" y="428"/>
                        </a:lnTo>
                        <a:lnTo>
                          <a:pt x="695" y="410"/>
                        </a:lnTo>
                        <a:lnTo>
                          <a:pt x="686" y="398"/>
                        </a:lnTo>
                        <a:lnTo>
                          <a:pt x="678" y="384"/>
                        </a:lnTo>
                        <a:lnTo>
                          <a:pt x="676" y="369"/>
                        </a:lnTo>
                        <a:lnTo>
                          <a:pt x="674" y="349"/>
                        </a:lnTo>
                        <a:lnTo>
                          <a:pt x="672" y="335"/>
                        </a:lnTo>
                        <a:lnTo>
                          <a:pt x="671" y="321"/>
                        </a:lnTo>
                        <a:lnTo>
                          <a:pt x="673" y="305"/>
                        </a:lnTo>
                        <a:lnTo>
                          <a:pt x="668" y="291"/>
                        </a:lnTo>
                        <a:lnTo>
                          <a:pt x="665" y="277"/>
                        </a:lnTo>
                        <a:lnTo>
                          <a:pt x="671" y="258"/>
                        </a:lnTo>
                        <a:lnTo>
                          <a:pt x="674" y="235"/>
                        </a:lnTo>
                        <a:lnTo>
                          <a:pt x="676" y="211"/>
                        </a:lnTo>
                        <a:lnTo>
                          <a:pt x="673" y="186"/>
                        </a:lnTo>
                        <a:lnTo>
                          <a:pt x="670" y="162"/>
                        </a:lnTo>
                        <a:lnTo>
                          <a:pt x="662" y="142"/>
                        </a:lnTo>
                        <a:lnTo>
                          <a:pt x="655" y="123"/>
                        </a:lnTo>
                        <a:lnTo>
                          <a:pt x="642" y="109"/>
                        </a:lnTo>
                        <a:lnTo>
                          <a:pt x="612" y="89"/>
                        </a:lnTo>
                        <a:lnTo>
                          <a:pt x="574" y="72"/>
                        </a:lnTo>
                        <a:lnTo>
                          <a:pt x="536" y="57"/>
                        </a:lnTo>
                        <a:lnTo>
                          <a:pt x="440" y="45"/>
                        </a:lnTo>
                        <a:lnTo>
                          <a:pt x="327" y="0"/>
                        </a:lnTo>
                      </a:path>
                    </a:pathLst>
                  </a:custGeom>
                  <a:solidFill>
                    <a:srgbClr val="C060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HK" altLang="en-US"/>
                  </a:p>
                </p:txBody>
              </p:sp>
              <p:grpSp>
                <p:nvGrpSpPr>
                  <p:cNvPr id="10306" name="Group 20">
                    <a:extLst>
                      <a:ext uri="{FF2B5EF4-FFF2-40B4-BE49-F238E27FC236}">
                        <a16:creationId xmlns:a16="http://schemas.microsoft.com/office/drawing/2014/main" id="{07AB0B57-6F58-4E00-9A88-221A2DAFAA6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549" y="3501"/>
                    <a:ext cx="496" cy="458"/>
                    <a:chOff x="3549" y="3501"/>
                    <a:chExt cx="496" cy="458"/>
                  </a:xfrm>
                </p:grpSpPr>
                <p:sp>
                  <p:nvSpPr>
                    <p:cNvPr id="10307" name="Freeform 21">
                      <a:extLst>
                        <a:ext uri="{FF2B5EF4-FFF2-40B4-BE49-F238E27FC236}">
                          <a16:creationId xmlns:a16="http://schemas.microsoft.com/office/drawing/2014/main" id="{4DA292F8-DBCE-4ED9-AB76-8D2932AEBB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08" y="3732"/>
                      <a:ext cx="27" cy="65"/>
                    </a:xfrm>
                    <a:custGeom>
                      <a:avLst/>
                      <a:gdLst>
                        <a:gd name="T0" fmla="*/ 10 w 27"/>
                        <a:gd name="T1" fmla="*/ 0 h 65"/>
                        <a:gd name="T2" fmla="*/ 0 w 27"/>
                        <a:gd name="T3" fmla="*/ 22 h 65"/>
                        <a:gd name="T4" fmla="*/ 5 w 27"/>
                        <a:gd name="T5" fmla="*/ 45 h 65"/>
                        <a:gd name="T6" fmla="*/ 26 w 27"/>
                        <a:gd name="T7" fmla="*/ 64 h 65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27" h="65">
                          <a:moveTo>
                            <a:pt x="10" y="0"/>
                          </a:moveTo>
                          <a:lnTo>
                            <a:pt x="0" y="22"/>
                          </a:lnTo>
                          <a:lnTo>
                            <a:pt x="5" y="45"/>
                          </a:lnTo>
                          <a:lnTo>
                            <a:pt x="26" y="6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08" name="Freeform 22">
                      <a:extLst>
                        <a:ext uri="{FF2B5EF4-FFF2-40B4-BE49-F238E27FC236}">
                          <a16:creationId xmlns:a16="http://schemas.microsoft.com/office/drawing/2014/main" id="{AB5E1824-E079-4A15-BAA9-CFFE27AD95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28" y="3814"/>
                      <a:ext cx="17" cy="145"/>
                    </a:xfrm>
                    <a:custGeom>
                      <a:avLst/>
                      <a:gdLst>
                        <a:gd name="T0" fmla="*/ 12 w 17"/>
                        <a:gd name="T1" fmla="*/ 144 h 145"/>
                        <a:gd name="T2" fmla="*/ 10 w 17"/>
                        <a:gd name="T3" fmla="*/ 130 h 145"/>
                        <a:gd name="T4" fmla="*/ 11 w 17"/>
                        <a:gd name="T5" fmla="*/ 117 h 145"/>
                        <a:gd name="T6" fmla="*/ 15 w 17"/>
                        <a:gd name="T7" fmla="*/ 102 h 145"/>
                        <a:gd name="T8" fmla="*/ 12 w 17"/>
                        <a:gd name="T9" fmla="*/ 86 h 145"/>
                        <a:gd name="T10" fmla="*/ 3 w 17"/>
                        <a:gd name="T11" fmla="*/ 74 h 145"/>
                        <a:gd name="T12" fmla="*/ 0 w 17"/>
                        <a:gd name="T13" fmla="*/ 63 h 145"/>
                        <a:gd name="T14" fmla="*/ 2 w 17"/>
                        <a:gd name="T15" fmla="*/ 49 h 145"/>
                        <a:gd name="T16" fmla="*/ 12 w 17"/>
                        <a:gd name="T17" fmla="*/ 38 h 145"/>
                        <a:gd name="T18" fmla="*/ 16 w 17"/>
                        <a:gd name="T19" fmla="*/ 25 h 145"/>
                        <a:gd name="T20" fmla="*/ 10 w 17"/>
                        <a:gd name="T21" fmla="*/ 13 h 145"/>
                        <a:gd name="T22" fmla="*/ 6 w 17"/>
                        <a:gd name="T23" fmla="*/ 0 h 145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0" t="0" r="r" b="b"/>
                      <a:pathLst>
                        <a:path w="17" h="145">
                          <a:moveTo>
                            <a:pt x="12" y="144"/>
                          </a:moveTo>
                          <a:lnTo>
                            <a:pt x="10" y="130"/>
                          </a:lnTo>
                          <a:lnTo>
                            <a:pt x="11" y="117"/>
                          </a:lnTo>
                          <a:lnTo>
                            <a:pt x="15" y="102"/>
                          </a:lnTo>
                          <a:lnTo>
                            <a:pt x="12" y="86"/>
                          </a:lnTo>
                          <a:lnTo>
                            <a:pt x="3" y="74"/>
                          </a:lnTo>
                          <a:lnTo>
                            <a:pt x="0" y="63"/>
                          </a:lnTo>
                          <a:lnTo>
                            <a:pt x="2" y="49"/>
                          </a:lnTo>
                          <a:lnTo>
                            <a:pt x="12" y="38"/>
                          </a:lnTo>
                          <a:lnTo>
                            <a:pt x="16" y="25"/>
                          </a:lnTo>
                          <a:lnTo>
                            <a:pt x="10" y="13"/>
                          </a:lnTo>
                          <a:lnTo>
                            <a:pt x="6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09" name="Freeform 23">
                      <a:extLst>
                        <a:ext uri="{FF2B5EF4-FFF2-40B4-BE49-F238E27FC236}">
                          <a16:creationId xmlns:a16="http://schemas.microsoft.com/office/drawing/2014/main" id="{C993C0E5-15CD-42D1-9759-D0D58671FC4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43" y="3501"/>
                      <a:ext cx="169" cy="245"/>
                    </a:xfrm>
                    <a:custGeom>
                      <a:avLst/>
                      <a:gdLst>
                        <a:gd name="T0" fmla="*/ 36 w 169"/>
                        <a:gd name="T1" fmla="*/ 0 h 245"/>
                        <a:gd name="T2" fmla="*/ 36 w 169"/>
                        <a:gd name="T3" fmla="*/ 14 h 245"/>
                        <a:gd name="T4" fmla="*/ 32 w 169"/>
                        <a:gd name="T5" fmla="*/ 27 h 245"/>
                        <a:gd name="T6" fmla="*/ 26 w 169"/>
                        <a:gd name="T7" fmla="*/ 43 h 245"/>
                        <a:gd name="T8" fmla="*/ 24 w 169"/>
                        <a:gd name="T9" fmla="*/ 56 h 245"/>
                        <a:gd name="T10" fmla="*/ 22 w 169"/>
                        <a:gd name="T11" fmla="*/ 74 h 245"/>
                        <a:gd name="T12" fmla="*/ 20 w 169"/>
                        <a:gd name="T13" fmla="*/ 89 h 245"/>
                        <a:gd name="T14" fmla="*/ 13 w 169"/>
                        <a:gd name="T15" fmla="*/ 102 h 245"/>
                        <a:gd name="T16" fmla="*/ 0 w 169"/>
                        <a:gd name="T17" fmla="*/ 110 h 245"/>
                        <a:gd name="T18" fmla="*/ 15 w 169"/>
                        <a:gd name="T19" fmla="*/ 116 h 245"/>
                        <a:gd name="T20" fmla="*/ 36 w 169"/>
                        <a:gd name="T21" fmla="*/ 121 h 245"/>
                        <a:gd name="T22" fmla="*/ 52 w 169"/>
                        <a:gd name="T23" fmla="*/ 127 h 245"/>
                        <a:gd name="T24" fmla="*/ 38 w 169"/>
                        <a:gd name="T25" fmla="*/ 141 h 245"/>
                        <a:gd name="T26" fmla="*/ 28 w 169"/>
                        <a:gd name="T27" fmla="*/ 154 h 245"/>
                        <a:gd name="T28" fmla="*/ 52 w 169"/>
                        <a:gd name="T29" fmla="*/ 160 h 245"/>
                        <a:gd name="T30" fmla="*/ 79 w 169"/>
                        <a:gd name="T31" fmla="*/ 174 h 245"/>
                        <a:gd name="T32" fmla="*/ 107 w 169"/>
                        <a:gd name="T33" fmla="*/ 196 h 245"/>
                        <a:gd name="T34" fmla="*/ 133 w 169"/>
                        <a:gd name="T35" fmla="*/ 209 h 245"/>
                        <a:gd name="T36" fmla="*/ 168 w 169"/>
                        <a:gd name="T37" fmla="*/ 244 h 24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169" h="245">
                          <a:moveTo>
                            <a:pt x="36" y="0"/>
                          </a:moveTo>
                          <a:lnTo>
                            <a:pt x="36" y="14"/>
                          </a:lnTo>
                          <a:lnTo>
                            <a:pt x="32" y="27"/>
                          </a:lnTo>
                          <a:lnTo>
                            <a:pt x="26" y="43"/>
                          </a:lnTo>
                          <a:lnTo>
                            <a:pt x="24" y="56"/>
                          </a:lnTo>
                          <a:lnTo>
                            <a:pt x="22" y="74"/>
                          </a:lnTo>
                          <a:lnTo>
                            <a:pt x="20" y="89"/>
                          </a:lnTo>
                          <a:lnTo>
                            <a:pt x="13" y="102"/>
                          </a:lnTo>
                          <a:lnTo>
                            <a:pt x="0" y="110"/>
                          </a:lnTo>
                          <a:lnTo>
                            <a:pt x="15" y="116"/>
                          </a:lnTo>
                          <a:lnTo>
                            <a:pt x="36" y="121"/>
                          </a:lnTo>
                          <a:lnTo>
                            <a:pt x="52" y="127"/>
                          </a:lnTo>
                          <a:lnTo>
                            <a:pt x="38" y="141"/>
                          </a:lnTo>
                          <a:lnTo>
                            <a:pt x="28" y="154"/>
                          </a:lnTo>
                          <a:lnTo>
                            <a:pt x="52" y="160"/>
                          </a:lnTo>
                          <a:lnTo>
                            <a:pt x="79" y="174"/>
                          </a:lnTo>
                          <a:lnTo>
                            <a:pt x="107" y="196"/>
                          </a:lnTo>
                          <a:lnTo>
                            <a:pt x="133" y="209"/>
                          </a:lnTo>
                          <a:lnTo>
                            <a:pt x="168" y="244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10" name="Freeform 24">
                      <a:extLst>
                        <a:ext uri="{FF2B5EF4-FFF2-40B4-BE49-F238E27FC236}">
                          <a16:creationId xmlns:a16="http://schemas.microsoft.com/office/drawing/2014/main" id="{80869123-B89A-418E-930E-D9E7164938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76" y="3507"/>
                      <a:ext cx="165" cy="236"/>
                    </a:xfrm>
                    <a:custGeom>
                      <a:avLst/>
                      <a:gdLst>
                        <a:gd name="T0" fmla="*/ 133 w 165"/>
                        <a:gd name="T1" fmla="*/ 0 h 236"/>
                        <a:gd name="T2" fmla="*/ 133 w 165"/>
                        <a:gd name="T3" fmla="*/ 15 h 236"/>
                        <a:gd name="T4" fmla="*/ 138 w 165"/>
                        <a:gd name="T5" fmla="*/ 37 h 236"/>
                        <a:gd name="T6" fmla="*/ 151 w 165"/>
                        <a:gd name="T7" fmla="*/ 58 h 236"/>
                        <a:gd name="T8" fmla="*/ 164 w 165"/>
                        <a:gd name="T9" fmla="*/ 73 h 236"/>
                        <a:gd name="T10" fmla="*/ 150 w 165"/>
                        <a:gd name="T11" fmla="*/ 77 h 236"/>
                        <a:gd name="T12" fmla="*/ 130 w 165"/>
                        <a:gd name="T13" fmla="*/ 85 h 236"/>
                        <a:gd name="T14" fmla="*/ 112 w 165"/>
                        <a:gd name="T15" fmla="*/ 91 h 236"/>
                        <a:gd name="T16" fmla="*/ 136 w 165"/>
                        <a:gd name="T17" fmla="*/ 107 h 236"/>
                        <a:gd name="T18" fmla="*/ 112 w 165"/>
                        <a:gd name="T19" fmla="*/ 115 h 236"/>
                        <a:gd name="T20" fmla="*/ 80 w 165"/>
                        <a:gd name="T21" fmla="*/ 137 h 236"/>
                        <a:gd name="T22" fmla="*/ 64 w 165"/>
                        <a:gd name="T23" fmla="*/ 162 h 236"/>
                        <a:gd name="T24" fmla="*/ 35 w 165"/>
                        <a:gd name="T25" fmla="*/ 189 h 236"/>
                        <a:gd name="T26" fmla="*/ 14 w 165"/>
                        <a:gd name="T27" fmla="*/ 216 h 236"/>
                        <a:gd name="T28" fmla="*/ 0 w 165"/>
                        <a:gd name="T29" fmla="*/ 235 h 2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65" h="236">
                          <a:moveTo>
                            <a:pt x="133" y="0"/>
                          </a:moveTo>
                          <a:lnTo>
                            <a:pt x="133" y="15"/>
                          </a:lnTo>
                          <a:lnTo>
                            <a:pt x="138" y="37"/>
                          </a:lnTo>
                          <a:lnTo>
                            <a:pt x="151" y="58"/>
                          </a:lnTo>
                          <a:lnTo>
                            <a:pt x="164" y="73"/>
                          </a:lnTo>
                          <a:lnTo>
                            <a:pt x="150" y="77"/>
                          </a:lnTo>
                          <a:lnTo>
                            <a:pt x="130" y="85"/>
                          </a:lnTo>
                          <a:lnTo>
                            <a:pt x="112" y="91"/>
                          </a:lnTo>
                          <a:lnTo>
                            <a:pt x="136" y="107"/>
                          </a:lnTo>
                          <a:lnTo>
                            <a:pt x="112" y="115"/>
                          </a:lnTo>
                          <a:lnTo>
                            <a:pt x="80" y="137"/>
                          </a:lnTo>
                          <a:lnTo>
                            <a:pt x="64" y="162"/>
                          </a:lnTo>
                          <a:lnTo>
                            <a:pt x="35" y="189"/>
                          </a:lnTo>
                          <a:lnTo>
                            <a:pt x="14" y="216"/>
                          </a:lnTo>
                          <a:lnTo>
                            <a:pt x="0" y="23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11" name="Freeform 25">
                      <a:extLst>
                        <a:ext uri="{FF2B5EF4-FFF2-40B4-BE49-F238E27FC236}">
                          <a16:creationId xmlns:a16="http://schemas.microsoft.com/office/drawing/2014/main" id="{96DE4D17-A7E0-40CB-B212-DE551CBCC0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49" y="3926"/>
                      <a:ext cx="82" cy="19"/>
                    </a:xfrm>
                    <a:custGeom>
                      <a:avLst/>
                      <a:gdLst>
                        <a:gd name="T0" fmla="*/ 81 w 82"/>
                        <a:gd name="T1" fmla="*/ 4 h 19"/>
                        <a:gd name="T2" fmla="*/ 65 w 82"/>
                        <a:gd name="T3" fmla="*/ 1 h 19"/>
                        <a:gd name="T4" fmla="*/ 51 w 82"/>
                        <a:gd name="T5" fmla="*/ 0 h 19"/>
                        <a:gd name="T6" fmla="*/ 35 w 82"/>
                        <a:gd name="T7" fmla="*/ 2 h 19"/>
                        <a:gd name="T8" fmla="*/ 23 w 82"/>
                        <a:gd name="T9" fmla="*/ 6 h 19"/>
                        <a:gd name="T10" fmla="*/ 8 w 82"/>
                        <a:gd name="T11" fmla="*/ 13 h 19"/>
                        <a:gd name="T12" fmla="*/ 0 w 82"/>
                        <a:gd name="T13" fmla="*/ 18 h 19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82" h="19">
                          <a:moveTo>
                            <a:pt x="81" y="4"/>
                          </a:moveTo>
                          <a:lnTo>
                            <a:pt x="65" y="1"/>
                          </a:lnTo>
                          <a:lnTo>
                            <a:pt x="51" y="0"/>
                          </a:lnTo>
                          <a:lnTo>
                            <a:pt x="35" y="2"/>
                          </a:lnTo>
                          <a:lnTo>
                            <a:pt x="23" y="6"/>
                          </a:lnTo>
                          <a:lnTo>
                            <a:pt x="8" y="13"/>
                          </a:lnTo>
                          <a:lnTo>
                            <a:pt x="0" y="18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12" name="Freeform 26">
                      <a:extLst>
                        <a:ext uri="{FF2B5EF4-FFF2-40B4-BE49-F238E27FC236}">
                          <a16:creationId xmlns:a16="http://schemas.microsoft.com/office/drawing/2014/main" id="{B2CF60E6-0C81-4682-A43F-27D48FBDEF7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84" y="3729"/>
                      <a:ext cx="53" cy="45"/>
                    </a:xfrm>
                    <a:custGeom>
                      <a:avLst/>
                      <a:gdLst>
                        <a:gd name="T0" fmla="*/ 52 w 53"/>
                        <a:gd name="T1" fmla="*/ 44 h 45"/>
                        <a:gd name="T2" fmla="*/ 41 w 53"/>
                        <a:gd name="T3" fmla="*/ 43 h 45"/>
                        <a:gd name="T4" fmla="*/ 27 w 53"/>
                        <a:gd name="T5" fmla="*/ 38 h 45"/>
                        <a:gd name="T6" fmla="*/ 17 w 53"/>
                        <a:gd name="T7" fmla="*/ 31 h 45"/>
                        <a:gd name="T8" fmla="*/ 9 w 53"/>
                        <a:gd name="T9" fmla="*/ 22 h 45"/>
                        <a:gd name="T10" fmla="*/ 3 w 53"/>
                        <a:gd name="T11" fmla="*/ 9 h 45"/>
                        <a:gd name="T12" fmla="*/ 0 w 53"/>
                        <a:gd name="T13" fmla="*/ 0 h 4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53" h="45">
                          <a:moveTo>
                            <a:pt x="52" y="44"/>
                          </a:moveTo>
                          <a:lnTo>
                            <a:pt x="41" y="43"/>
                          </a:lnTo>
                          <a:lnTo>
                            <a:pt x="27" y="38"/>
                          </a:lnTo>
                          <a:lnTo>
                            <a:pt x="17" y="31"/>
                          </a:lnTo>
                          <a:lnTo>
                            <a:pt x="9" y="22"/>
                          </a:lnTo>
                          <a:lnTo>
                            <a:pt x="3" y="9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13" name="Freeform 27">
                      <a:extLst>
                        <a:ext uri="{FF2B5EF4-FFF2-40B4-BE49-F238E27FC236}">
                          <a16:creationId xmlns:a16="http://schemas.microsoft.com/office/drawing/2014/main" id="{4BF68AB2-9985-412A-A3FE-4CE6B8AB3F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22" y="3774"/>
                      <a:ext cx="16" cy="130"/>
                    </a:xfrm>
                    <a:custGeom>
                      <a:avLst/>
                      <a:gdLst>
                        <a:gd name="T0" fmla="*/ 14 w 16"/>
                        <a:gd name="T1" fmla="*/ 0 h 130"/>
                        <a:gd name="T2" fmla="*/ 13 w 16"/>
                        <a:gd name="T3" fmla="*/ 9 h 130"/>
                        <a:gd name="T4" fmla="*/ 13 w 16"/>
                        <a:gd name="T5" fmla="*/ 15 h 130"/>
                        <a:gd name="T6" fmla="*/ 13 w 16"/>
                        <a:gd name="T7" fmla="*/ 24 h 130"/>
                        <a:gd name="T8" fmla="*/ 15 w 16"/>
                        <a:gd name="T9" fmla="*/ 32 h 130"/>
                        <a:gd name="T10" fmla="*/ 13 w 16"/>
                        <a:gd name="T11" fmla="*/ 41 h 130"/>
                        <a:gd name="T12" fmla="*/ 10 w 16"/>
                        <a:gd name="T13" fmla="*/ 50 h 130"/>
                        <a:gd name="T14" fmla="*/ 8 w 16"/>
                        <a:gd name="T15" fmla="*/ 57 h 130"/>
                        <a:gd name="T16" fmla="*/ 7 w 16"/>
                        <a:gd name="T17" fmla="*/ 66 h 130"/>
                        <a:gd name="T18" fmla="*/ 7 w 16"/>
                        <a:gd name="T19" fmla="*/ 74 h 130"/>
                        <a:gd name="T20" fmla="*/ 3 w 16"/>
                        <a:gd name="T21" fmla="*/ 84 h 130"/>
                        <a:gd name="T22" fmla="*/ 0 w 16"/>
                        <a:gd name="T23" fmla="*/ 91 h 130"/>
                        <a:gd name="T24" fmla="*/ 1 w 16"/>
                        <a:gd name="T25" fmla="*/ 100 h 130"/>
                        <a:gd name="T26" fmla="*/ 5 w 16"/>
                        <a:gd name="T27" fmla="*/ 109 h 130"/>
                        <a:gd name="T28" fmla="*/ 10 w 16"/>
                        <a:gd name="T29" fmla="*/ 118 h 130"/>
                        <a:gd name="T30" fmla="*/ 12 w 16"/>
                        <a:gd name="T31" fmla="*/ 129 h 130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16" h="130">
                          <a:moveTo>
                            <a:pt x="14" y="0"/>
                          </a:moveTo>
                          <a:lnTo>
                            <a:pt x="13" y="9"/>
                          </a:lnTo>
                          <a:lnTo>
                            <a:pt x="13" y="15"/>
                          </a:lnTo>
                          <a:lnTo>
                            <a:pt x="13" y="24"/>
                          </a:lnTo>
                          <a:lnTo>
                            <a:pt x="15" y="32"/>
                          </a:lnTo>
                          <a:lnTo>
                            <a:pt x="13" y="41"/>
                          </a:lnTo>
                          <a:lnTo>
                            <a:pt x="10" y="50"/>
                          </a:lnTo>
                          <a:lnTo>
                            <a:pt x="8" y="57"/>
                          </a:lnTo>
                          <a:lnTo>
                            <a:pt x="7" y="66"/>
                          </a:lnTo>
                          <a:lnTo>
                            <a:pt x="7" y="74"/>
                          </a:lnTo>
                          <a:lnTo>
                            <a:pt x="3" y="84"/>
                          </a:lnTo>
                          <a:lnTo>
                            <a:pt x="0" y="91"/>
                          </a:lnTo>
                          <a:lnTo>
                            <a:pt x="1" y="100"/>
                          </a:lnTo>
                          <a:lnTo>
                            <a:pt x="5" y="109"/>
                          </a:lnTo>
                          <a:lnTo>
                            <a:pt x="10" y="118"/>
                          </a:lnTo>
                          <a:lnTo>
                            <a:pt x="12" y="129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314" name="Freeform 28">
                      <a:extLst>
                        <a:ext uri="{FF2B5EF4-FFF2-40B4-BE49-F238E27FC236}">
                          <a16:creationId xmlns:a16="http://schemas.microsoft.com/office/drawing/2014/main" id="{CB2703FB-3001-4EE0-8874-5082DE6844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21" y="3726"/>
                      <a:ext cx="15" cy="46"/>
                    </a:xfrm>
                    <a:custGeom>
                      <a:avLst/>
                      <a:gdLst>
                        <a:gd name="T0" fmla="*/ 10 w 15"/>
                        <a:gd name="T1" fmla="*/ 0 h 46"/>
                        <a:gd name="T2" fmla="*/ 4 w 15"/>
                        <a:gd name="T3" fmla="*/ 8 h 46"/>
                        <a:gd name="T4" fmla="*/ 0 w 15"/>
                        <a:gd name="T5" fmla="*/ 17 h 46"/>
                        <a:gd name="T6" fmla="*/ 0 w 15"/>
                        <a:gd name="T7" fmla="*/ 28 h 46"/>
                        <a:gd name="T8" fmla="*/ 5 w 15"/>
                        <a:gd name="T9" fmla="*/ 37 h 46"/>
                        <a:gd name="T10" fmla="*/ 14 w 15"/>
                        <a:gd name="T11" fmla="*/ 45 h 4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15" h="46">
                          <a:moveTo>
                            <a:pt x="10" y="0"/>
                          </a:moveTo>
                          <a:lnTo>
                            <a:pt x="4" y="8"/>
                          </a:lnTo>
                          <a:lnTo>
                            <a:pt x="0" y="17"/>
                          </a:lnTo>
                          <a:lnTo>
                            <a:pt x="0" y="28"/>
                          </a:lnTo>
                          <a:lnTo>
                            <a:pt x="5" y="37"/>
                          </a:lnTo>
                          <a:lnTo>
                            <a:pt x="14" y="45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</p:grpSp>
            </p:grpSp>
            <p:grpSp>
              <p:nvGrpSpPr>
                <p:cNvPr id="10298" name="Group 29">
                  <a:extLst>
                    <a:ext uri="{FF2B5EF4-FFF2-40B4-BE49-F238E27FC236}">
                      <a16:creationId xmlns:a16="http://schemas.microsoft.com/office/drawing/2014/main" id="{A234B86C-0AB2-4C0B-A903-49EF5DD8E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84" y="3473"/>
                  <a:ext cx="317" cy="299"/>
                  <a:chOff x="3684" y="3473"/>
                  <a:chExt cx="317" cy="299"/>
                </a:xfrm>
              </p:grpSpPr>
              <p:grpSp>
                <p:nvGrpSpPr>
                  <p:cNvPr id="10299" name="Group 30">
                    <a:extLst>
                      <a:ext uri="{FF2B5EF4-FFF2-40B4-BE49-F238E27FC236}">
                        <a16:creationId xmlns:a16="http://schemas.microsoft.com/office/drawing/2014/main" id="{DC7CD496-66AE-494B-892F-EEFE36618F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84" y="3473"/>
                    <a:ext cx="317" cy="299"/>
                    <a:chOff x="3684" y="3473"/>
                    <a:chExt cx="317" cy="299"/>
                  </a:xfrm>
                </p:grpSpPr>
                <p:sp>
                  <p:nvSpPr>
                    <p:cNvPr id="10301" name="Freeform 31">
                      <a:extLst>
                        <a:ext uri="{FF2B5EF4-FFF2-40B4-BE49-F238E27FC236}">
                          <a16:creationId xmlns:a16="http://schemas.microsoft.com/office/drawing/2014/main" id="{AA14EDD1-DF1F-4A6E-B91F-E1E9293A4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84" y="3473"/>
                      <a:ext cx="317" cy="299"/>
                    </a:xfrm>
                    <a:custGeom>
                      <a:avLst/>
                      <a:gdLst>
                        <a:gd name="T0" fmla="*/ 62 w 317"/>
                        <a:gd name="T1" fmla="*/ 22 h 299"/>
                        <a:gd name="T2" fmla="*/ 0 w 317"/>
                        <a:gd name="T3" fmla="*/ 26 h 299"/>
                        <a:gd name="T4" fmla="*/ 19 w 317"/>
                        <a:gd name="T5" fmla="*/ 63 h 299"/>
                        <a:gd name="T6" fmla="*/ 65 w 317"/>
                        <a:gd name="T7" fmla="*/ 105 h 299"/>
                        <a:gd name="T8" fmla="*/ 60 w 317"/>
                        <a:gd name="T9" fmla="*/ 144 h 299"/>
                        <a:gd name="T10" fmla="*/ 151 w 317"/>
                        <a:gd name="T11" fmla="*/ 298 h 299"/>
                        <a:gd name="T12" fmla="*/ 157 w 317"/>
                        <a:gd name="T13" fmla="*/ 298 h 299"/>
                        <a:gd name="T14" fmla="*/ 179 w 317"/>
                        <a:gd name="T15" fmla="*/ 269 h 299"/>
                        <a:gd name="T16" fmla="*/ 206 w 317"/>
                        <a:gd name="T17" fmla="*/ 217 h 299"/>
                        <a:gd name="T18" fmla="*/ 248 w 317"/>
                        <a:gd name="T19" fmla="*/ 154 h 299"/>
                        <a:gd name="T20" fmla="*/ 258 w 317"/>
                        <a:gd name="T21" fmla="*/ 94 h 299"/>
                        <a:gd name="T22" fmla="*/ 316 w 317"/>
                        <a:gd name="T23" fmla="*/ 31 h 299"/>
                        <a:gd name="T24" fmla="*/ 259 w 317"/>
                        <a:gd name="T25" fmla="*/ 0 h 299"/>
                        <a:gd name="T26" fmla="*/ 205 w 317"/>
                        <a:gd name="T27" fmla="*/ 39 h 299"/>
                        <a:gd name="T28" fmla="*/ 154 w 317"/>
                        <a:gd name="T29" fmla="*/ 36 h 299"/>
                        <a:gd name="T30" fmla="*/ 87 w 317"/>
                        <a:gd name="T31" fmla="*/ 17 h 299"/>
                        <a:gd name="T32" fmla="*/ 62 w 317"/>
                        <a:gd name="T33" fmla="*/ 22 h 299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0" t="0" r="r" b="b"/>
                      <a:pathLst>
                        <a:path w="317" h="299">
                          <a:moveTo>
                            <a:pt x="62" y="22"/>
                          </a:moveTo>
                          <a:lnTo>
                            <a:pt x="0" y="26"/>
                          </a:lnTo>
                          <a:lnTo>
                            <a:pt x="19" y="63"/>
                          </a:lnTo>
                          <a:lnTo>
                            <a:pt x="65" y="105"/>
                          </a:lnTo>
                          <a:lnTo>
                            <a:pt x="60" y="144"/>
                          </a:lnTo>
                          <a:lnTo>
                            <a:pt x="151" y="298"/>
                          </a:lnTo>
                          <a:lnTo>
                            <a:pt x="157" y="298"/>
                          </a:lnTo>
                          <a:lnTo>
                            <a:pt x="179" y="269"/>
                          </a:lnTo>
                          <a:lnTo>
                            <a:pt x="206" y="217"/>
                          </a:lnTo>
                          <a:lnTo>
                            <a:pt x="248" y="154"/>
                          </a:lnTo>
                          <a:lnTo>
                            <a:pt x="258" y="94"/>
                          </a:lnTo>
                          <a:lnTo>
                            <a:pt x="316" y="31"/>
                          </a:lnTo>
                          <a:lnTo>
                            <a:pt x="259" y="0"/>
                          </a:lnTo>
                          <a:lnTo>
                            <a:pt x="205" y="39"/>
                          </a:lnTo>
                          <a:lnTo>
                            <a:pt x="154" y="36"/>
                          </a:lnTo>
                          <a:lnTo>
                            <a:pt x="87" y="17"/>
                          </a:lnTo>
                          <a:lnTo>
                            <a:pt x="62" y="22"/>
                          </a:lnTo>
                        </a:path>
                      </a:pathLst>
                    </a:custGeom>
                    <a:solidFill>
                      <a:srgbClr val="E0E0E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grpSp>
                  <p:nvGrpSpPr>
                    <p:cNvPr id="10302" name="Group 32">
                      <a:extLst>
                        <a:ext uri="{FF2B5EF4-FFF2-40B4-BE49-F238E27FC236}">
                          <a16:creationId xmlns:a16="http://schemas.microsoft.com/office/drawing/2014/main" id="{2926C4F8-F111-42B8-9367-0486E3B81A4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0" y="3545"/>
                      <a:ext cx="232" cy="35"/>
                      <a:chOff x="3720" y="3545"/>
                      <a:chExt cx="232" cy="35"/>
                    </a:xfrm>
                  </p:grpSpPr>
                  <p:sp>
                    <p:nvSpPr>
                      <p:cNvPr id="10303" name="Freeform 33">
                        <a:extLst>
                          <a:ext uri="{FF2B5EF4-FFF2-40B4-BE49-F238E27FC236}">
                            <a16:creationId xmlns:a16="http://schemas.microsoft.com/office/drawing/2014/main" id="{7D2BC9FD-D872-4DB8-9991-C24B6BA44DF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889" y="3545"/>
                        <a:ext cx="63" cy="30"/>
                      </a:xfrm>
                      <a:custGeom>
                        <a:avLst/>
                        <a:gdLst>
                          <a:gd name="T0" fmla="*/ 0 w 63"/>
                          <a:gd name="T1" fmla="*/ 0 h 30"/>
                          <a:gd name="T2" fmla="*/ 31 w 63"/>
                          <a:gd name="T3" fmla="*/ 22 h 30"/>
                          <a:gd name="T4" fmla="*/ 62 w 63"/>
                          <a:gd name="T5" fmla="*/ 11 h 30"/>
                          <a:gd name="T6" fmla="*/ 30 w 63"/>
                          <a:gd name="T7" fmla="*/ 29 h 30"/>
                          <a:gd name="T8" fmla="*/ 0 w 63"/>
                          <a:gd name="T9" fmla="*/ 0 h 30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63" h="30">
                            <a:moveTo>
                              <a:pt x="0" y="0"/>
                            </a:moveTo>
                            <a:lnTo>
                              <a:pt x="31" y="22"/>
                            </a:lnTo>
                            <a:lnTo>
                              <a:pt x="62" y="11"/>
                            </a:lnTo>
                            <a:lnTo>
                              <a:pt x="30" y="29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HK" altLang="en-US"/>
                      </a:p>
                    </p:txBody>
                  </p:sp>
                  <p:sp>
                    <p:nvSpPr>
                      <p:cNvPr id="10304" name="Freeform 34">
                        <a:extLst>
                          <a:ext uri="{FF2B5EF4-FFF2-40B4-BE49-F238E27FC236}">
                            <a16:creationId xmlns:a16="http://schemas.microsoft.com/office/drawing/2014/main" id="{FC9081EC-612A-4F90-A186-9698DF17DC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20" y="3547"/>
                        <a:ext cx="74" cy="33"/>
                      </a:xfrm>
                      <a:custGeom>
                        <a:avLst/>
                        <a:gdLst>
                          <a:gd name="T0" fmla="*/ 73 w 74"/>
                          <a:gd name="T1" fmla="*/ 0 h 33"/>
                          <a:gd name="T2" fmla="*/ 59 w 74"/>
                          <a:gd name="T3" fmla="*/ 26 h 33"/>
                          <a:gd name="T4" fmla="*/ 0 w 74"/>
                          <a:gd name="T5" fmla="*/ 4 h 33"/>
                          <a:gd name="T6" fmla="*/ 60 w 74"/>
                          <a:gd name="T7" fmla="*/ 32 h 33"/>
                          <a:gd name="T8" fmla="*/ 73 w 74"/>
                          <a:gd name="T9" fmla="*/ 0 h 33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74" h="33">
                            <a:moveTo>
                              <a:pt x="73" y="0"/>
                            </a:moveTo>
                            <a:lnTo>
                              <a:pt x="59" y="26"/>
                            </a:lnTo>
                            <a:lnTo>
                              <a:pt x="0" y="4"/>
                            </a:lnTo>
                            <a:lnTo>
                              <a:pt x="60" y="32"/>
                            </a:lnTo>
                            <a:lnTo>
                              <a:pt x="73" y="0"/>
                            </a:lnTo>
                          </a:path>
                        </a:pathLst>
                      </a:custGeom>
                      <a:solidFill>
                        <a:srgbClr val="C0C0C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zh-HK" altLang="en-US"/>
                      </a:p>
                    </p:txBody>
                  </p:sp>
                </p:grpSp>
              </p:grpSp>
              <p:sp>
                <p:nvSpPr>
                  <p:cNvPr id="10300" name="Freeform 35">
                    <a:extLst>
                      <a:ext uri="{FF2B5EF4-FFF2-40B4-BE49-F238E27FC236}">
                        <a16:creationId xmlns:a16="http://schemas.microsoft.com/office/drawing/2014/main" id="{0C68C42E-B203-4EB8-B12E-45A343A711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86" y="3512"/>
                    <a:ext cx="108" cy="260"/>
                  </a:xfrm>
                  <a:custGeom>
                    <a:avLst/>
                    <a:gdLst>
                      <a:gd name="T0" fmla="*/ 31 w 108"/>
                      <a:gd name="T1" fmla="*/ 0 h 260"/>
                      <a:gd name="T2" fmla="*/ 12 w 108"/>
                      <a:gd name="T3" fmla="*/ 35 h 260"/>
                      <a:gd name="T4" fmla="*/ 39 w 108"/>
                      <a:gd name="T5" fmla="*/ 72 h 260"/>
                      <a:gd name="T6" fmla="*/ 33 w 108"/>
                      <a:gd name="T7" fmla="*/ 89 h 260"/>
                      <a:gd name="T8" fmla="*/ 16 w 108"/>
                      <a:gd name="T9" fmla="*/ 110 h 260"/>
                      <a:gd name="T10" fmla="*/ 0 w 108"/>
                      <a:gd name="T11" fmla="*/ 174 h 260"/>
                      <a:gd name="T12" fmla="*/ 46 w 108"/>
                      <a:gd name="T13" fmla="*/ 259 h 260"/>
                      <a:gd name="T14" fmla="*/ 60 w 108"/>
                      <a:gd name="T15" fmla="*/ 259 h 260"/>
                      <a:gd name="T16" fmla="*/ 107 w 108"/>
                      <a:gd name="T17" fmla="*/ 177 h 260"/>
                      <a:gd name="T18" fmla="*/ 97 w 108"/>
                      <a:gd name="T19" fmla="*/ 112 h 260"/>
                      <a:gd name="T20" fmla="*/ 83 w 108"/>
                      <a:gd name="T21" fmla="*/ 91 h 260"/>
                      <a:gd name="T22" fmla="*/ 72 w 108"/>
                      <a:gd name="T23" fmla="*/ 72 h 260"/>
                      <a:gd name="T24" fmla="*/ 96 w 108"/>
                      <a:gd name="T25" fmla="*/ 35 h 260"/>
                      <a:gd name="T26" fmla="*/ 83 w 108"/>
                      <a:gd name="T27" fmla="*/ 0 h 260"/>
                      <a:gd name="T28" fmla="*/ 31 w 108"/>
                      <a:gd name="T29" fmla="*/ 0 h 26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08" h="260">
                        <a:moveTo>
                          <a:pt x="31" y="0"/>
                        </a:moveTo>
                        <a:lnTo>
                          <a:pt x="12" y="35"/>
                        </a:lnTo>
                        <a:lnTo>
                          <a:pt x="39" y="72"/>
                        </a:lnTo>
                        <a:lnTo>
                          <a:pt x="33" y="89"/>
                        </a:lnTo>
                        <a:lnTo>
                          <a:pt x="16" y="110"/>
                        </a:lnTo>
                        <a:lnTo>
                          <a:pt x="0" y="174"/>
                        </a:lnTo>
                        <a:lnTo>
                          <a:pt x="46" y="259"/>
                        </a:lnTo>
                        <a:lnTo>
                          <a:pt x="60" y="259"/>
                        </a:lnTo>
                        <a:lnTo>
                          <a:pt x="107" y="177"/>
                        </a:lnTo>
                        <a:lnTo>
                          <a:pt x="97" y="112"/>
                        </a:lnTo>
                        <a:lnTo>
                          <a:pt x="83" y="91"/>
                        </a:lnTo>
                        <a:lnTo>
                          <a:pt x="72" y="72"/>
                        </a:lnTo>
                        <a:lnTo>
                          <a:pt x="96" y="35"/>
                        </a:lnTo>
                        <a:lnTo>
                          <a:pt x="83" y="0"/>
                        </a:lnTo>
                        <a:lnTo>
                          <a:pt x="31" y="0"/>
                        </a:lnTo>
                      </a:path>
                    </a:pathLst>
                  </a:custGeom>
                  <a:solidFill>
                    <a:srgbClr val="00808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HK" altLang="en-US"/>
                  </a:p>
                </p:txBody>
              </p:sp>
            </p:grpSp>
          </p:grpSp>
          <p:grpSp>
            <p:nvGrpSpPr>
              <p:cNvPr id="10290" name="Group 36">
                <a:extLst>
                  <a:ext uri="{FF2B5EF4-FFF2-40B4-BE49-F238E27FC236}">
                    <a16:creationId xmlns:a16="http://schemas.microsoft.com/office/drawing/2014/main" id="{A4AD84E6-8615-40F1-B3A4-D0AD5CDC87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30" y="3746"/>
                <a:ext cx="295" cy="184"/>
                <a:chOff x="3630" y="3746"/>
                <a:chExt cx="295" cy="184"/>
              </a:xfrm>
            </p:grpSpPr>
            <p:sp>
              <p:nvSpPr>
                <p:cNvPr id="10291" name="Freeform 37">
                  <a:extLst>
                    <a:ext uri="{FF2B5EF4-FFF2-40B4-BE49-F238E27FC236}">
                      <a16:creationId xmlns:a16="http://schemas.microsoft.com/office/drawing/2014/main" id="{328163CC-BF36-4A5D-B860-3DE2F5312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9" y="3746"/>
                  <a:ext cx="216" cy="176"/>
                </a:xfrm>
                <a:custGeom>
                  <a:avLst/>
                  <a:gdLst>
                    <a:gd name="T0" fmla="*/ 0 w 216"/>
                    <a:gd name="T1" fmla="*/ 61 h 176"/>
                    <a:gd name="T2" fmla="*/ 57 w 216"/>
                    <a:gd name="T3" fmla="*/ 20 h 176"/>
                    <a:gd name="T4" fmla="*/ 88 w 216"/>
                    <a:gd name="T5" fmla="*/ 10 h 176"/>
                    <a:gd name="T6" fmla="*/ 119 w 216"/>
                    <a:gd name="T7" fmla="*/ 0 h 176"/>
                    <a:gd name="T8" fmla="*/ 143 w 216"/>
                    <a:gd name="T9" fmla="*/ 0 h 176"/>
                    <a:gd name="T10" fmla="*/ 174 w 216"/>
                    <a:gd name="T11" fmla="*/ 3 h 176"/>
                    <a:gd name="T12" fmla="*/ 194 w 216"/>
                    <a:gd name="T13" fmla="*/ 8 h 176"/>
                    <a:gd name="T14" fmla="*/ 210 w 216"/>
                    <a:gd name="T15" fmla="*/ 17 h 176"/>
                    <a:gd name="T16" fmla="*/ 215 w 216"/>
                    <a:gd name="T17" fmla="*/ 24 h 176"/>
                    <a:gd name="T18" fmla="*/ 215 w 216"/>
                    <a:gd name="T19" fmla="*/ 29 h 176"/>
                    <a:gd name="T20" fmla="*/ 211 w 216"/>
                    <a:gd name="T21" fmla="*/ 38 h 176"/>
                    <a:gd name="T22" fmla="*/ 201 w 216"/>
                    <a:gd name="T23" fmla="*/ 44 h 176"/>
                    <a:gd name="T24" fmla="*/ 188 w 216"/>
                    <a:gd name="T25" fmla="*/ 49 h 176"/>
                    <a:gd name="T26" fmla="*/ 197 w 216"/>
                    <a:gd name="T27" fmla="*/ 58 h 176"/>
                    <a:gd name="T28" fmla="*/ 206 w 216"/>
                    <a:gd name="T29" fmla="*/ 67 h 176"/>
                    <a:gd name="T30" fmla="*/ 208 w 216"/>
                    <a:gd name="T31" fmla="*/ 72 h 176"/>
                    <a:gd name="T32" fmla="*/ 205 w 216"/>
                    <a:gd name="T33" fmla="*/ 80 h 176"/>
                    <a:gd name="T34" fmla="*/ 199 w 216"/>
                    <a:gd name="T35" fmla="*/ 85 h 176"/>
                    <a:gd name="T36" fmla="*/ 190 w 216"/>
                    <a:gd name="T37" fmla="*/ 91 h 176"/>
                    <a:gd name="T38" fmla="*/ 174 w 216"/>
                    <a:gd name="T39" fmla="*/ 91 h 176"/>
                    <a:gd name="T40" fmla="*/ 177 w 216"/>
                    <a:gd name="T41" fmla="*/ 100 h 176"/>
                    <a:gd name="T42" fmla="*/ 181 w 216"/>
                    <a:gd name="T43" fmla="*/ 106 h 176"/>
                    <a:gd name="T44" fmla="*/ 178 w 216"/>
                    <a:gd name="T45" fmla="*/ 116 h 176"/>
                    <a:gd name="T46" fmla="*/ 171 w 216"/>
                    <a:gd name="T47" fmla="*/ 121 h 176"/>
                    <a:gd name="T48" fmla="*/ 160 w 216"/>
                    <a:gd name="T49" fmla="*/ 124 h 176"/>
                    <a:gd name="T50" fmla="*/ 146 w 216"/>
                    <a:gd name="T51" fmla="*/ 124 h 176"/>
                    <a:gd name="T52" fmla="*/ 152 w 216"/>
                    <a:gd name="T53" fmla="*/ 128 h 176"/>
                    <a:gd name="T54" fmla="*/ 157 w 216"/>
                    <a:gd name="T55" fmla="*/ 135 h 176"/>
                    <a:gd name="T56" fmla="*/ 156 w 216"/>
                    <a:gd name="T57" fmla="*/ 142 h 176"/>
                    <a:gd name="T58" fmla="*/ 151 w 216"/>
                    <a:gd name="T59" fmla="*/ 146 h 176"/>
                    <a:gd name="T60" fmla="*/ 144 w 216"/>
                    <a:gd name="T61" fmla="*/ 149 h 176"/>
                    <a:gd name="T62" fmla="*/ 135 w 216"/>
                    <a:gd name="T63" fmla="*/ 153 h 176"/>
                    <a:gd name="T64" fmla="*/ 121 w 216"/>
                    <a:gd name="T65" fmla="*/ 154 h 176"/>
                    <a:gd name="T66" fmla="*/ 107 w 216"/>
                    <a:gd name="T67" fmla="*/ 154 h 176"/>
                    <a:gd name="T68" fmla="*/ 93 w 216"/>
                    <a:gd name="T69" fmla="*/ 164 h 176"/>
                    <a:gd name="T70" fmla="*/ 84 w 216"/>
                    <a:gd name="T71" fmla="*/ 169 h 176"/>
                    <a:gd name="T72" fmla="*/ 70 w 216"/>
                    <a:gd name="T73" fmla="*/ 173 h 176"/>
                    <a:gd name="T74" fmla="*/ 54 w 216"/>
                    <a:gd name="T75" fmla="*/ 175 h 176"/>
                    <a:gd name="T76" fmla="*/ 37 w 216"/>
                    <a:gd name="T77" fmla="*/ 171 h 176"/>
                    <a:gd name="T78" fmla="*/ 0 w 216"/>
                    <a:gd name="T79" fmla="*/ 138 h 176"/>
                    <a:gd name="T80" fmla="*/ 0 w 216"/>
                    <a:gd name="T81" fmla="*/ 99 h 176"/>
                    <a:gd name="T82" fmla="*/ 0 w 216"/>
                    <a:gd name="T83" fmla="*/ 61 h 17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" h="176">
                      <a:moveTo>
                        <a:pt x="0" y="61"/>
                      </a:moveTo>
                      <a:lnTo>
                        <a:pt x="57" y="20"/>
                      </a:lnTo>
                      <a:lnTo>
                        <a:pt x="88" y="10"/>
                      </a:lnTo>
                      <a:lnTo>
                        <a:pt x="119" y="0"/>
                      </a:lnTo>
                      <a:lnTo>
                        <a:pt x="143" y="0"/>
                      </a:lnTo>
                      <a:lnTo>
                        <a:pt x="174" y="3"/>
                      </a:lnTo>
                      <a:lnTo>
                        <a:pt x="194" y="8"/>
                      </a:lnTo>
                      <a:lnTo>
                        <a:pt x="210" y="17"/>
                      </a:lnTo>
                      <a:lnTo>
                        <a:pt x="215" y="24"/>
                      </a:lnTo>
                      <a:lnTo>
                        <a:pt x="215" y="29"/>
                      </a:lnTo>
                      <a:lnTo>
                        <a:pt x="211" y="38"/>
                      </a:lnTo>
                      <a:lnTo>
                        <a:pt x="201" y="44"/>
                      </a:lnTo>
                      <a:lnTo>
                        <a:pt x="188" y="49"/>
                      </a:lnTo>
                      <a:lnTo>
                        <a:pt x="197" y="58"/>
                      </a:lnTo>
                      <a:lnTo>
                        <a:pt x="206" y="67"/>
                      </a:lnTo>
                      <a:lnTo>
                        <a:pt x="208" y="72"/>
                      </a:lnTo>
                      <a:lnTo>
                        <a:pt x="205" y="80"/>
                      </a:lnTo>
                      <a:lnTo>
                        <a:pt x="199" y="85"/>
                      </a:lnTo>
                      <a:lnTo>
                        <a:pt x="190" y="91"/>
                      </a:lnTo>
                      <a:lnTo>
                        <a:pt x="174" y="91"/>
                      </a:lnTo>
                      <a:lnTo>
                        <a:pt x="177" y="100"/>
                      </a:lnTo>
                      <a:lnTo>
                        <a:pt x="181" y="106"/>
                      </a:lnTo>
                      <a:lnTo>
                        <a:pt x="178" y="116"/>
                      </a:lnTo>
                      <a:lnTo>
                        <a:pt x="171" y="121"/>
                      </a:lnTo>
                      <a:lnTo>
                        <a:pt x="160" y="124"/>
                      </a:lnTo>
                      <a:lnTo>
                        <a:pt x="146" y="124"/>
                      </a:lnTo>
                      <a:lnTo>
                        <a:pt x="152" y="128"/>
                      </a:lnTo>
                      <a:lnTo>
                        <a:pt x="157" y="135"/>
                      </a:lnTo>
                      <a:lnTo>
                        <a:pt x="156" y="142"/>
                      </a:lnTo>
                      <a:lnTo>
                        <a:pt x="151" y="146"/>
                      </a:lnTo>
                      <a:lnTo>
                        <a:pt x="144" y="149"/>
                      </a:lnTo>
                      <a:lnTo>
                        <a:pt x="135" y="153"/>
                      </a:lnTo>
                      <a:lnTo>
                        <a:pt x="121" y="154"/>
                      </a:lnTo>
                      <a:lnTo>
                        <a:pt x="107" y="154"/>
                      </a:lnTo>
                      <a:lnTo>
                        <a:pt x="93" y="164"/>
                      </a:lnTo>
                      <a:lnTo>
                        <a:pt x="84" y="169"/>
                      </a:lnTo>
                      <a:lnTo>
                        <a:pt x="70" y="173"/>
                      </a:lnTo>
                      <a:lnTo>
                        <a:pt x="54" y="175"/>
                      </a:lnTo>
                      <a:lnTo>
                        <a:pt x="37" y="171"/>
                      </a:lnTo>
                      <a:lnTo>
                        <a:pt x="0" y="138"/>
                      </a:lnTo>
                      <a:lnTo>
                        <a:pt x="0" y="99"/>
                      </a:lnTo>
                      <a:lnTo>
                        <a:pt x="0" y="61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0292" name="Freeform 38">
                  <a:extLst>
                    <a:ext uri="{FF2B5EF4-FFF2-40B4-BE49-F238E27FC236}">
                      <a16:creationId xmlns:a16="http://schemas.microsoft.com/office/drawing/2014/main" id="{2ABB3F48-6AD7-4BB3-B796-8FF4121DF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0" y="3776"/>
                  <a:ext cx="109" cy="154"/>
                </a:xfrm>
                <a:custGeom>
                  <a:avLst/>
                  <a:gdLst>
                    <a:gd name="T0" fmla="*/ 97 w 109"/>
                    <a:gd name="T1" fmla="*/ 18 h 154"/>
                    <a:gd name="T2" fmla="*/ 108 w 109"/>
                    <a:gd name="T3" fmla="*/ 3 h 154"/>
                    <a:gd name="T4" fmla="*/ 85 w 109"/>
                    <a:gd name="T5" fmla="*/ 6 h 154"/>
                    <a:gd name="T6" fmla="*/ 64 w 109"/>
                    <a:gd name="T7" fmla="*/ 5 h 154"/>
                    <a:gd name="T8" fmla="*/ 41 w 109"/>
                    <a:gd name="T9" fmla="*/ 5 h 154"/>
                    <a:gd name="T10" fmla="*/ 12 w 109"/>
                    <a:gd name="T11" fmla="*/ 0 h 154"/>
                    <a:gd name="T12" fmla="*/ 14 w 109"/>
                    <a:gd name="T13" fmla="*/ 30 h 154"/>
                    <a:gd name="T14" fmla="*/ 8 w 109"/>
                    <a:gd name="T15" fmla="*/ 54 h 154"/>
                    <a:gd name="T16" fmla="*/ 5 w 109"/>
                    <a:gd name="T17" fmla="*/ 75 h 154"/>
                    <a:gd name="T18" fmla="*/ 0 w 109"/>
                    <a:gd name="T19" fmla="*/ 91 h 154"/>
                    <a:gd name="T20" fmla="*/ 2 w 109"/>
                    <a:gd name="T21" fmla="*/ 104 h 154"/>
                    <a:gd name="T22" fmla="*/ 10 w 109"/>
                    <a:gd name="T23" fmla="*/ 116 h 154"/>
                    <a:gd name="T24" fmla="*/ 12 w 109"/>
                    <a:gd name="T25" fmla="*/ 130 h 154"/>
                    <a:gd name="T26" fmla="*/ 12 w 109"/>
                    <a:gd name="T27" fmla="*/ 141 h 154"/>
                    <a:gd name="T28" fmla="*/ 5 w 109"/>
                    <a:gd name="T29" fmla="*/ 153 h 154"/>
                    <a:gd name="T30" fmla="*/ 27 w 109"/>
                    <a:gd name="T31" fmla="*/ 152 h 154"/>
                    <a:gd name="T32" fmla="*/ 42 w 109"/>
                    <a:gd name="T33" fmla="*/ 147 h 154"/>
                    <a:gd name="T34" fmla="*/ 64 w 109"/>
                    <a:gd name="T35" fmla="*/ 147 h 154"/>
                    <a:gd name="T36" fmla="*/ 75 w 109"/>
                    <a:gd name="T37" fmla="*/ 142 h 154"/>
                    <a:gd name="T38" fmla="*/ 94 w 109"/>
                    <a:gd name="T39" fmla="*/ 145 h 154"/>
                    <a:gd name="T40" fmla="*/ 105 w 109"/>
                    <a:gd name="T41" fmla="*/ 144 h 154"/>
                    <a:gd name="T42" fmla="*/ 99 w 109"/>
                    <a:gd name="T43" fmla="*/ 131 h 154"/>
                    <a:gd name="T44" fmla="*/ 86 w 109"/>
                    <a:gd name="T45" fmla="*/ 119 h 154"/>
                    <a:gd name="T46" fmla="*/ 81 w 109"/>
                    <a:gd name="T47" fmla="*/ 104 h 154"/>
                    <a:gd name="T48" fmla="*/ 85 w 109"/>
                    <a:gd name="T49" fmla="*/ 81 h 154"/>
                    <a:gd name="T50" fmla="*/ 81 w 109"/>
                    <a:gd name="T51" fmla="*/ 61 h 154"/>
                    <a:gd name="T52" fmla="*/ 83 w 109"/>
                    <a:gd name="T53" fmla="*/ 38 h 154"/>
                    <a:gd name="T54" fmla="*/ 97 w 109"/>
                    <a:gd name="T55" fmla="*/ 18 h 15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09" h="154">
                      <a:moveTo>
                        <a:pt x="97" y="18"/>
                      </a:moveTo>
                      <a:lnTo>
                        <a:pt x="108" y="3"/>
                      </a:lnTo>
                      <a:lnTo>
                        <a:pt x="85" y="6"/>
                      </a:lnTo>
                      <a:lnTo>
                        <a:pt x="64" y="5"/>
                      </a:lnTo>
                      <a:lnTo>
                        <a:pt x="41" y="5"/>
                      </a:lnTo>
                      <a:lnTo>
                        <a:pt x="12" y="0"/>
                      </a:lnTo>
                      <a:lnTo>
                        <a:pt x="14" y="30"/>
                      </a:lnTo>
                      <a:lnTo>
                        <a:pt x="8" y="54"/>
                      </a:lnTo>
                      <a:lnTo>
                        <a:pt x="5" y="75"/>
                      </a:lnTo>
                      <a:lnTo>
                        <a:pt x="0" y="91"/>
                      </a:lnTo>
                      <a:lnTo>
                        <a:pt x="2" y="104"/>
                      </a:lnTo>
                      <a:lnTo>
                        <a:pt x="10" y="116"/>
                      </a:lnTo>
                      <a:lnTo>
                        <a:pt x="12" y="130"/>
                      </a:lnTo>
                      <a:lnTo>
                        <a:pt x="12" y="141"/>
                      </a:lnTo>
                      <a:lnTo>
                        <a:pt x="5" y="153"/>
                      </a:lnTo>
                      <a:lnTo>
                        <a:pt x="27" y="152"/>
                      </a:lnTo>
                      <a:lnTo>
                        <a:pt x="42" y="147"/>
                      </a:lnTo>
                      <a:lnTo>
                        <a:pt x="64" y="147"/>
                      </a:lnTo>
                      <a:lnTo>
                        <a:pt x="75" y="142"/>
                      </a:lnTo>
                      <a:lnTo>
                        <a:pt x="94" y="145"/>
                      </a:lnTo>
                      <a:lnTo>
                        <a:pt x="105" y="144"/>
                      </a:lnTo>
                      <a:lnTo>
                        <a:pt x="99" y="131"/>
                      </a:lnTo>
                      <a:lnTo>
                        <a:pt x="86" y="119"/>
                      </a:lnTo>
                      <a:lnTo>
                        <a:pt x="81" y="104"/>
                      </a:lnTo>
                      <a:lnTo>
                        <a:pt x="85" y="81"/>
                      </a:lnTo>
                      <a:lnTo>
                        <a:pt x="81" y="61"/>
                      </a:lnTo>
                      <a:lnTo>
                        <a:pt x="83" y="38"/>
                      </a:lnTo>
                      <a:lnTo>
                        <a:pt x="97" y="18"/>
                      </a:lnTo>
                    </a:path>
                  </a:pathLst>
                </a:custGeom>
                <a:solidFill>
                  <a:srgbClr val="E0E0E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0293" name="Freeform 39">
                  <a:extLst>
                    <a:ext uri="{FF2B5EF4-FFF2-40B4-BE49-F238E27FC236}">
                      <a16:creationId xmlns:a16="http://schemas.microsoft.com/office/drawing/2014/main" id="{D3F9E12D-B343-44A2-B248-D44B40621E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" y="3785"/>
                  <a:ext cx="74" cy="12"/>
                </a:xfrm>
                <a:custGeom>
                  <a:avLst/>
                  <a:gdLst>
                    <a:gd name="T0" fmla="*/ 0 w 74"/>
                    <a:gd name="T1" fmla="*/ 11 h 12"/>
                    <a:gd name="T2" fmla="*/ 10 w 74"/>
                    <a:gd name="T3" fmla="*/ 7 h 12"/>
                    <a:gd name="T4" fmla="*/ 16 w 74"/>
                    <a:gd name="T5" fmla="*/ 4 h 12"/>
                    <a:gd name="T6" fmla="*/ 27 w 74"/>
                    <a:gd name="T7" fmla="*/ 1 h 12"/>
                    <a:gd name="T8" fmla="*/ 38 w 74"/>
                    <a:gd name="T9" fmla="*/ 0 h 12"/>
                    <a:gd name="T10" fmla="*/ 46 w 74"/>
                    <a:gd name="T11" fmla="*/ 0 h 12"/>
                    <a:gd name="T12" fmla="*/ 55 w 74"/>
                    <a:gd name="T13" fmla="*/ 2 h 12"/>
                    <a:gd name="T14" fmla="*/ 64 w 74"/>
                    <a:gd name="T15" fmla="*/ 5 h 12"/>
                    <a:gd name="T16" fmla="*/ 73 w 74"/>
                    <a:gd name="T17" fmla="*/ 9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" h="12">
                      <a:moveTo>
                        <a:pt x="0" y="11"/>
                      </a:moveTo>
                      <a:lnTo>
                        <a:pt x="10" y="7"/>
                      </a:lnTo>
                      <a:lnTo>
                        <a:pt x="16" y="4"/>
                      </a:lnTo>
                      <a:lnTo>
                        <a:pt x="27" y="1"/>
                      </a:lnTo>
                      <a:lnTo>
                        <a:pt x="38" y="0"/>
                      </a:lnTo>
                      <a:lnTo>
                        <a:pt x="46" y="0"/>
                      </a:lnTo>
                      <a:lnTo>
                        <a:pt x="55" y="2"/>
                      </a:lnTo>
                      <a:lnTo>
                        <a:pt x="64" y="5"/>
                      </a:lnTo>
                      <a:lnTo>
                        <a:pt x="73" y="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0294" name="Freeform 40">
                  <a:extLst>
                    <a:ext uri="{FF2B5EF4-FFF2-40B4-BE49-F238E27FC236}">
                      <a16:creationId xmlns:a16="http://schemas.microsoft.com/office/drawing/2014/main" id="{FCAA9CF9-4F50-4FF8-9502-3EF292339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5" y="3824"/>
                  <a:ext cx="70" cy="14"/>
                </a:xfrm>
                <a:custGeom>
                  <a:avLst/>
                  <a:gdLst>
                    <a:gd name="T0" fmla="*/ 0 w 70"/>
                    <a:gd name="T1" fmla="*/ 7 h 14"/>
                    <a:gd name="T2" fmla="*/ 11 w 70"/>
                    <a:gd name="T3" fmla="*/ 4 h 14"/>
                    <a:gd name="T4" fmla="*/ 25 w 70"/>
                    <a:gd name="T5" fmla="*/ 0 h 14"/>
                    <a:gd name="T6" fmla="*/ 39 w 70"/>
                    <a:gd name="T7" fmla="*/ 0 h 14"/>
                    <a:gd name="T8" fmla="*/ 51 w 70"/>
                    <a:gd name="T9" fmla="*/ 2 h 14"/>
                    <a:gd name="T10" fmla="*/ 58 w 70"/>
                    <a:gd name="T11" fmla="*/ 5 h 14"/>
                    <a:gd name="T12" fmla="*/ 65 w 70"/>
                    <a:gd name="T13" fmla="*/ 7 h 14"/>
                    <a:gd name="T14" fmla="*/ 69 w 70"/>
                    <a:gd name="T15" fmla="*/ 13 h 1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14">
                      <a:moveTo>
                        <a:pt x="0" y="7"/>
                      </a:moveTo>
                      <a:lnTo>
                        <a:pt x="11" y="4"/>
                      </a:lnTo>
                      <a:lnTo>
                        <a:pt x="25" y="0"/>
                      </a:lnTo>
                      <a:lnTo>
                        <a:pt x="39" y="0"/>
                      </a:lnTo>
                      <a:lnTo>
                        <a:pt x="51" y="2"/>
                      </a:lnTo>
                      <a:lnTo>
                        <a:pt x="58" y="5"/>
                      </a:lnTo>
                      <a:lnTo>
                        <a:pt x="65" y="7"/>
                      </a:lnTo>
                      <a:lnTo>
                        <a:pt x="69" y="13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0295" name="Freeform 41">
                  <a:extLst>
                    <a:ext uri="{FF2B5EF4-FFF2-40B4-BE49-F238E27FC236}">
                      <a16:creationId xmlns:a16="http://schemas.microsoft.com/office/drawing/2014/main" id="{34BE7F8B-F654-4D07-AB24-3280134E1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8" y="3864"/>
                  <a:ext cx="64" cy="18"/>
                </a:xfrm>
                <a:custGeom>
                  <a:avLst/>
                  <a:gdLst>
                    <a:gd name="T0" fmla="*/ 4 w 64"/>
                    <a:gd name="T1" fmla="*/ 17 h 18"/>
                    <a:gd name="T2" fmla="*/ 0 w 64"/>
                    <a:gd name="T3" fmla="*/ 14 h 18"/>
                    <a:gd name="T4" fmla="*/ 2 w 64"/>
                    <a:gd name="T5" fmla="*/ 8 h 18"/>
                    <a:gd name="T6" fmla="*/ 8 w 64"/>
                    <a:gd name="T7" fmla="*/ 6 h 18"/>
                    <a:gd name="T8" fmla="*/ 19 w 64"/>
                    <a:gd name="T9" fmla="*/ 3 h 18"/>
                    <a:gd name="T10" fmla="*/ 30 w 64"/>
                    <a:gd name="T11" fmla="*/ 0 h 18"/>
                    <a:gd name="T12" fmla="*/ 40 w 64"/>
                    <a:gd name="T13" fmla="*/ 0 h 18"/>
                    <a:gd name="T14" fmla="*/ 49 w 64"/>
                    <a:gd name="T15" fmla="*/ 1 h 18"/>
                    <a:gd name="T16" fmla="*/ 57 w 64"/>
                    <a:gd name="T17" fmla="*/ 4 h 18"/>
                    <a:gd name="T18" fmla="*/ 63 w 64"/>
                    <a:gd name="T19" fmla="*/ 6 h 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64" h="18">
                      <a:moveTo>
                        <a:pt x="4" y="17"/>
                      </a:moveTo>
                      <a:lnTo>
                        <a:pt x="0" y="14"/>
                      </a:lnTo>
                      <a:lnTo>
                        <a:pt x="2" y="8"/>
                      </a:lnTo>
                      <a:lnTo>
                        <a:pt x="8" y="6"/>
                      </a:lnTo>
                      <a:lnTo>
                        <a:pt x="19" y="3"/>
                      </a:lnTo>
                      <a:lnTo>
                        <a:pt x="30" y="0"/>
                      </a:lnTo>
                      <a:lnTo>
                        <a:pt x="40" y="0"/>
                      </a:lnTo>
                      <a:lnTo>
                        <a:pt x="49" y="1"/>
                      </a:lnTo>
                      <a:lnTo>
                        <a:pt x="57" y="4"/>
                      </a:lnTo>
                      <a:lnTo>
                        <a:pt x="63" y="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0296" name="Rectangle 42">
                  <a:extLst>
                    <a:ext uri="{FF2B5EF4-FFF2-40B4-BE49-F238E27FC236}">
                      <a16:creationId xmlns:a16="http://schemas.microsoft.com/office/drawing/2014/main" id="{AA5EE62B-7346-4C95-AE01-2970D897A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5" y="3790"/>
                  <a:ext cx="36" cy="1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zh-HK" altLang="zh-HK"/>
                </a:p>
              </p:txBody>
            </p:sp>
          </p:grpSp>
        </p:grpSp>
        <p:grpSp>
          <p:nvGrpSpPr>
            <p:cNvPr id="10262" name="Group 43">
              <a:extLst>
                <a:ext uri="{FF2B5EF4-FFF2-40B4-BE49-F238E27FC236}">
                  <a16:creationId xmlns:a16="http://schemas.microsoft.com/office/drawing/2014/main" id="{D6473012-1080-4115-83A7-11C518A548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7" y="2455"/>
              <a:ext cx="682" cy="1091"/>
              <a:chOff x="3537" y="2455"/>
              <a:chExt cx="682" cy="1091"/>
            </a:xfrm>
          </p:grpSpPr>
          <p:grpSp>
            <p:nvGrpSpPr>
              <p:cNvPr id="10263" name="Group 44">
                <a:extLst>
                  <a:ext uri="{FF2B5EF4-FFF2-40B4-BE49-F238E27FC236}">
                    <a16:creationId xmlns:a16="http://schemas.microsoft.com/office/drawing/2014/main" id="{3CC942A1-928A-46FC-A7F1-DC9E8E4B5C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7" y="2455"/>
                <a:ext cx="682" cy="1091"/>
                <a:chOff x="3537" y="2455"/>
                <a:chExt cx="682" cy="1091"/>
              </a:xfrm>
            </p:grpSpPr>
            <p:sp>
              <p:nvSpPr>
                <p:cNvPr id="10280" name="Freeform 45">
                  <a:extLst>
                    <a:ext uri="{FF2B5EF4-FFF2-40B4-BE49-F238E27FC236}">
                      <a16:creationId xmlns:a16="http://schemas.microsoft.com/office/drawing/2014/main" id="{268DFA9F-A33C-42C6-AF46-7FBA455C5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7" y="2537"/>
                  <a:ext cx="642" cy="1009"/>
                </a:xfrm>
                <a:custGeom>
                  <a:avLst/>
                  <a:gdLst>
                    <a:gd name="T0" fmla="*/ 65 w 642"/>
                    <a:gd name="T1" fmla="*/ 452 h 1009"/>
                    <a:gd name="T2" fmla="*/ 79 w 642"/>
                    <a:gd name="T3" fmla="*/ 535 h 1009"/>
                    <a:gd name="T4" fmla="*/ 84 w 642"/>
                    <a:gd name="T5" fmla="*/ 613 h 1009"/>
                    <a:gd name="T6" fmla="*/ 91 w 642"/>
                    <a:gd name="T7" fmla="*/ 677 h 1009"/>
                    <a:gd name="T8" fmla="*/ 100 w 642"/>
                    <a:gd name="T9" fmla="*/ 739 h 1009"/>
                    <a:gd name="T10" fmla="*/ 116 w 642"/>
                    <a:gd name="T11" fmla="*/ 818 h 1009"/>
                    <a:gd name="T12" fmla="*/ 141 w 642"/>
                    <a:gd name="T13" fmla="*/ 891 h 1009"/>
                    <a:gd name="T14" fmla="*/ 153 w 642"/>
                    <a:gd name="T15" fmla="*/ 922 h 1009"/>
                    <a:gd name="T16" fmla="*/ 178 w 642"/>
                    <a:gd name="T17" fmla="*/ 962 h 1009"/>
                    <a:gd name="T18" fmla="*/ 209 w 642"/>
                    <a:gd name="T19" fmla="*/ 985 h 1009"/>
                    <a:gd name="T20" fmla="*/ 234 w 642"/>
                    <a:gd name="T21" fmla="*/ 997 h 1009"/>
                    <a:gd name="T22" fmla="*/ 263 w 642"/>
                    <a:gd name="T23" fmla="*/ 1003 h 1009"/>
                    <a:gd name="T24" fmla="*/ 302 w 642"/>
                    <a:gd name="T25" fmla="*/ 1008 h 1009"/>
                    <a:gd name="T26" fmla="*/ 339 w 642"/>
                    <a:gd name="T27" fmla="*/ 1003 h 1009"/>
                    <a:gd name="T28" fmla="*/ 377 w 642"/>
                    <a:gd name="T29" fmla="*/ 993 h 1009"/>
                    <a:gd name="T30" fmla="*/ 407 w 642"/>
                    <a:gd name="T31" fmla="*/ 972 h 1009"/>
                    <a:gd name="T32" fmla="*/ 431 w 642"/>
                    <a:gd name="T33" fmla="*/ 939 h 1009"/>
                    <a:gd name="T34" fmla="*/ 452 w 642"/>
                    <a:gd name="T35" fmla="*/ 895 h 1009"/>
                    <a:gd name="T36" fmla="*/ 472 w 642"/>
                    <a:gd name="T37" fmla="*/ 854 h 1009"/>
                    <a:gd name="T38" fmla="*/ 502 w 642"/>
                    <a:gd name="T39" fmla="*/ 779 h 1009"/>
                    <a:gd name="T40" fmla="*/ 531 w 642"/>
                    <a:gd name="T41" fmla="*/ 684 h 1009"/>
                    <a:gd name="T42" fmla="*/ 552 w 642"/>
                    <a:gd name="T43" fmla="*/ 612 h 1009"/>
                    <a:gd name="T44" fmla="*/ 565 w 642"/>
                    <a:gd name="T45" fmla="*/ 526 h 1009"/>
                    <a:gd name="T46" fmla="*/ 575 w 642"/>
                    <a:gd name="T47" fmla="*/ 451 h 1009"/>
                    <a:gd name="T48" fmla="*/ 580 w 642"/>
                    <a:gd name="T49" fmla="*/ 422 h 1009"/>
                    <a:gd name="T50" fmla="*/ 599 w 642"/>
                    <a:gd name="T51" fmla="*/ 411 h 1009"/>
                    <a:gd name="T52" fmla="*/ 614 w 642"/>
                    <a:gd name="T53" fmla="*/ 400 h 1009"/>
                    <a:gd name="T54" fmla="*/ 630 w 642"/>
                    <a:gd name="T55" fmla="*/ 385 h 1009"/>
                    <a:gd name="T56" fmla="*/ 641 w 642"/>
                    <a:gd name="T57" fmla="*/ 367 h 1009"/>
                    <a:gd name="T58" fmla="*/ 639 w 642"/>
                    <a:gd name="T59" fmla="*/ 350 h 1009"/>
                    <a:gd name="T60" fmla="*/ 623 w 642"/>
                    <a:gd name="T61" fmla="*/ 335 h 1009"/>
                    <a:gd name="T62" fmla="*/ 604 w 642"/>
                    <a:gd name="T63" fmla="*/ 324 h 1009"/>
                    <a:gd name="T64" fmla="*/ 585 w 642"/>
                    <a:gd name="T65" fmla="*/ 321 h 1009"/>
                    <a:gd name="T66" fmla="*/ 585 w 642"/>
                    <a:gd name="T67" fmla="*/ 298 h 1009"/>
                    <a:gd name="T68" fmla="*/ 589 w 642"/>
                    <a:gd name="T69" fmla="*/ 237 h 1009"/>
                    <a:gd name="T70" fmla="*/ 595 w 642"/>
                    <a:gd name="T71" fmla="*/ 166 h 1009"/>
                    <a:gd name="T72" fmla="*/ 570 w 642"/>
                    <a:gd name="T73" fmla="*/ 89 h 1009"/>
                    <a:gd name="T74" fmla="*/ 537 w 642"/>
                    <a:gd name="T75" fmla="*/ 50 h 1009"/>
                    <a:gd name="T76" fmla="*/ 457 w 642"/>
                    <a:gd name="T77" fmla="*/ 7 h 1009"/>
                    <a:gd name="T78" fmla="*/ 356 w 642"/>
                    <a:gd name="T79" fmla="*/ 0 h 1009"/>
                    <a:gd name="T80" fmla="*/ 262 w 642"/>
                    <a:gd name="T81" fmla="*/ 11 h 1009"/>
                    <a:gd name="T82" fmla="*/ 151 w 642"/>
                    <a:gd name="T83" fmla="*/ 46 h 1009"/>
                    <a:gd name="T84" fmla="*/ 85 w 642"/>
                    <a:gd name="T85" fmla="*/ 116 h 1009"/>
                    <a:gd name="T86" fmla="*/ 81 w 642"/>
                    <a:gd name="T87" fmla="*/ 183 h 1009"/>
                    <a:gd name="T88" fmla="*/ 85 w 642"/>
                    <a:gd name="T89" fmla="*/ 230 h 1009"/>
                    <a:gd name="T90" fmla="*/ 81 w 642"/>
                    <a:gd name="T91" fmla="*/ 266 h 1009"/>
                    <a:gd name="T92" fmla="*/ 76 w 642"/>
                    <a:gd name="T93" fmla="*/ 291 h 1009"/>
                    <a:gd name="T94" fmla="*/ 56 w 642"/>
                    <a:gd name="T95" fmla="*/ 309 h 1009"/>
                    <a:gd name="T96" fmla="*/ 33 w 642"/>
                    <a:gd name="T97" fmla="*/ 320 h 1009"/>
                    <a:gd name="T98" fmla="*/ 9 w 642"/>
                    <a:gd name="T99" fmla="*/ 334 h 1009"/>
                    <a:gd name="T100" fmla="*/ 1 w 642"/>
                    <a:gd name="T101" fmla="*/ 352 h 1009"/>
                    <a:gd name="T102" fmla="*/ 0 w 642"/>
                    <a:gd name="T103" fmla="*/ 367 h 1009"/>
                    <a:gd name="T104" fmla="*/ 8 w 642"/>
                    <a:gd name="T105" fmla="*/ 387 h 1009"/>
                    <a:gd name="T106" fmla="*/ 35 w 642"/>
                    <a:gd name="T107" fmla="*/ 403 h 1009"/>
                    <a:gd name="T108" fmla="*/ 51 w 642"/>
                    <a:gd name="T109" fmla="*/ 411 h 1009"/>
                    <a:gd name="T110" fmla="*/ 65 w 642"/>
                    <a:gd name="T111" fmla="*/ 452 h 100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642" h="1009">
                      <a:moveTo>
                        <a:pt x="65" y="452"/>
                      </a:moveTo>
                      <a:lnTo>
                        <a:pt x="79" y="535"/>
                      </a:lnTo>
                      <a:lnTo>
                        <a:pt x="84" y="613"/>
                      </a:lnTo>
                      <a:lnTo>
                        <a:pt x="91" y="677"/>
                      </a:lnTo>
                      <a:lnTo>
                        <a:pt x="100" y="739"/>
                      </a:lnTo>
                      <a:lnTo>
                        <a:pt x="116" y="818"/>
                      </a:lnTo>
                      <a:lnTo>
                        <a:pt x="141" y="891"/>
                      </a:lnTo>
                      <a:lnTo>
                        <a:pt x="153" y="922"/>
                      </a:lnTo>
                      <a:lnTo>
                        <a:pt x="178" y="962"/>
                      </a:lnTo>
                      <a:lnTo>
                        <a:pt x="209" y="985"/>
                      </a:lnTo>
                      <a:lnTo>
                        <a:pt x="234" y="997"/>
                      </a:lnTo>
                      <a:lnTo>
                        <a:pt x="263" y="1003"/>
                      </a:lnTo>
                      <a:lnTo>
                        <a:pt x="302" y="1008"/>
                      </a:lnTo>
                      <a:lnTo>
                        <a:pt x="339" y="1003"/>
                      </a:lnTo>
                      <a:lnTo>
                        <a:pt x="377" y="993"/>
                      </a:lnTo>
                      <a:lnTo>
                        <a:pt x="407" y="972"/>
                      </a:lnTo>
                      <a:lnTo>
                        <a:pt x="431" y="939"/>
                      </a:lnTo>
                      <a:lnTo>
                        <a:pt x="452" y="895"/>
                      </a:lnTo>
                      <a:lnTo>
                        <a:pt x="472" y="854"/>
                      </a:lnTo>
                      <a:lnTo>
                        <a:pt x="502" y="779"/>
                      </a:lnTo>
                      <a:lnTo>
                        <a:pt x="531" y="684"/>
                      </a:lnTo>
                      <a:lnTo>
                        <a:pt x="552" y="612"/>
                      </a:lnTo>
                      <a:lnTo>
                        <a:pt x="565" y="526"/>
                      </a:lnTo>
                      <a:lnTo>
                        <a:pt x="575" y="451"/>
                      </a:lnTo>
                      <a:lnTo>
                        <a:pt x="580" y="422"/>
                      </a:lnTo>
                      <a:lnTo>
                        <a:pt x="599" y="411"/>
                      </a:lnTo>
                      <a:lnTo>
                        <a:pt x="614" y="400"/>
                      </a:lnTo>
                      <a:lnTo>
                        <a:pt x="630" y="385"/>
                      </a:lnTo>
                      <a:lnTo>
                        <a:pt x="641" y="367"/>
                      </a:lnTo>
                      <a:lnTo>
                        <a:pt x="639" y="350"/>
                      </a:lnTo>
                      <a:lnTo>
                        <a:pt x="623" y="335"/>
                      </a:lnTo>
                      <a:lnTo>
                        <a:pt x="604" y="324"/>
                      </a:lnTo>
                      <a:lnTo>
                        <a:pt x="585" y="321"/>
                      </a:lnTo>
                      <a:lnTo>
                        <a:pt x="585" y="298"/>
                      </a:lnTo>
                      <a:lnTo>
                        <a:pt x="589" y="237"/>
                      </a:lnTo>
                      <a:lnTo>
                        <a:pt x="595" y="166"/>
                      </a:lnTo>
                      <a:lnTo>
                        <a:pt x="570" y="89"/>
                      </a:lnTo>
                      <a:lnTo>
                        <a:pt x="537" y="50"/>
                      </a:lnTo>
                      <a:lnTo>
                        <a:pt x="457" y="7"/>
                      </a:lnTo>
                      <a:lnTo>
                        <a:pt x="356" y="0"/>
                      </a:lnTo>
                      <a:lnTo>
                        <a:pt x="262" y="11"/>
                      </a:lnTo>
                      <a:lnTo>
                        <a:pt x="151" y="46"/>
                      </a:lnTo>
                      <a:lnTo>
                        <a:pt x="85" y="116"/>
                      </a:lnTo>
                      <a:lnTo>
                        <a:pt x="81" y="183"/>
                      </a:lnTo>
                      <a:lnTo>
                        <a:pt x="85" y="230"/>
                      </a:lnTo>
                      <a:lnTo>
                        <a:pt x="81" y="266"/>
                      </a:lnTo>
                      <a:lnTo>
                        <a:pt x="76" y="291"/>
                      </a:lnTo>
                      <a:lnTo>
                        <a:pt x="56" y="309"/>
                      </a:lnTo>
                      <a:lnTo>
                        <a:pt x="33" y="320"/>
                      </a:lnTo>
                      <a:lnTo>
                        <a:pt x="9" y="334"/>
                      </a:lnTo>
                      <a:lnTo>
                        <a:pt x="1" y="352"/>
                      </a:lnTo>
                      <a:lnTo>
                        <a:pt x="0" y="367"/>
                      </a:lnTo>
                      <a:lnTo>
                        <a:pt x="8" y="387"/>
                      </a:lnTo>
                      <a:lnTo>
                        <a:pt x="35" y="403"/>
                      </a:lnTo>
                      <a:lnTo>
                        <a:pt x="51" y="411"/>
                      </a:lnTo>
                      <a:lnTo>
                        <a:pt x="65" y="452"/>
                      </a:lnTo>
                    </a:path>
                  </a:pathLst>
                </a:custGeom>
                <a:solidFill>
                  <a:srgbClr val="E0A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grpSp>
              <p:nvGrpSpPr>
                <p:cNvPr id="10281" name="Group 46">
                  <a:extLst>
                    <a:ext uri="{FF2B5EF4-FFF2-40B4-BE49-F238E27FC236}">
                      <a16:creationId xmlns:a16="http://schemas.microsoft.com/office/drawing/2014/main" id="{B5FC0E6E-2970-4E24-A620-2F2718BF79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38" y="2455"/>
                  <a:ext cx="681" cy="418"/>
                  <a:chOff x="3538" y="2455"/>
                  <a:chExt cx="681" cy="418"/>
                </a:xfrm>
              </p:grpSpPr>
              <p:sp>
                <p:nvSpPr>
                  <p:cNvPr id="10282" name="Freeform 47">
                    <a:extLst>
                      <a:ext uri="{FF2B5EF4-FFF2-40B4-BE49-F238E27FC236}">
                        <a16:creationId xmlns:a16="http://schemas.microsoft.com/office/drawing/2014/main" id="{30B85EFC-4BA3-46D8-9A4E-FB9CE4C051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38" y="2455"/>
                    <a:ext cx="681" cy="418"/>
                  </a:xfrm>
                  <a:custGeom>
                    <a:avLst/>
                    <a:gdLst>
                      <a:gd name="T0" fmla="*/ 540 w 681"/>
                      <a:gd name="T1" fmla="*/ 361 h 418"/>
                      <a:gd name="T2" fmla="*/ 584 w 681"/>
                      <a:gd name="T3" fmla="*/ 408 h 418"/>
                      <a:gd name="T4" fmla="*/ 608 w 681"/>
                      <a:gd name="T5" fmla="*/ 367 h 418"/>
                      <a:gd name="T6" fmla="*/ 637 w 681"/>
                      <a:gd name="T7" fmla="*/ 326 h 418"/>
                      <a:gd name="T8" fmla="*/ 650 w 681"/>
                      <a:gd name="T9" fmla="*/ 283 h 418"/>
                      <a:gd name="T10" fmla="*/ 630 w 681"/>
                      <a:gd name="T11" fmla="*/ 250 h 418"/>
                      <a:gd name="T12" fmla="*/ 673 w 681"/>
                      <a:gd name="T13" fmla="*/ 209 h 418"/>
                      <a:gd name="T14" fmla="*/ 674 w 681"/>
                      <a:gd name="T15" fmla="*/ 169 h 418"/>
                      <a:gd name="T16" fmla="*/ 614 w 681"/>
                      <a:gd name="T17" fmla="*/ 143 h 418"/>
                      <a:gd name="T18" fmla="*/ 553 w 681"/>
                      <a:gd name="T19" fmla="*/ 127 h 418"/>
                      <a:gd name="T20" fmla="*/ 516 w 681"/>
                      <a:gd name="T21" fmla="*/ 97 h 418"/>
                      <a:gd name="T22" fmla="*/ 489 w 681"/>
                      <a:gd name="T23" fmla="*/ 68 h 418"/>
                      <a:gd name="T24" fmla="*/ 444 w 681"/>
                      <a:gd name="T25" fmla="*/ 52 h 418"/>
                      <a:gd name="T26" fmla="*/ 410 w 681"/>
                      <a:gd name="T27" fmla="*/ 37 h 418"/>
                      <a:gd name="T28" fmla="*/ 406 w 681"/>
                      <a:gd name="T29" fmla="*/ 11 h 418"/>
                      <a:gd name="T30" fmla="*/ 364 w 681"/>
                      <a:gd name="T31" fmla="*/ 4 h 418"/>
                      <a:gd name="T32" fmla="*/ 296 w 681"/>
                      <a:gd name="T33" fmla="*/ 19 h 418"/>
                      <a:gd name="T34" fmla="*/ 213 w 681"/>
                      <a:gd name="T35" fmla="*/ 8 h 418"/>
                      <a:gd name="T36" fmla="*/ 148 w 681"/>
                      <a:gd name="T37" fmla="*/ 0 h 418"/>
                      <a:gd name="T38" fmla="*/ 110 w 681"/>
                      <a:gd name="T39" fmla="*/ 35 h 418"/>
                      <a:gd name="T40" fmla="*/ 67 w 681"/>
                      <a:gd name="T41" fmla="*/ 77 h 418"/>
                      <a:gd name="T42" fmla="*/ 9 w 681"/>
                      <a:gd name="T43" fmla="*/ 111 h 418"/>
                      <a:gd name="T44" fmla="*/ 19 w 681"/>
                      <a:gd name="T45" fmla="*/ 156 h 418"/>
                      <a:gd name="T46" fmla="*/ 17 w 681"/>
                      <a:gd name="T47" fmla="*/ 192 h 418"/>
                      <a:gd name="T48" fmla="*/ 2 w 681"/>
                      <a:gd name="T49" fmla="*/ 225 h 418"/>
                      <a:gd name="T50" fmla="*/ 12 w 681"/>
                      <a:gd name="T51" fmla="*/ 272 h 418"/>
                      <a:gd name="T52" fmla="*/ 24 w 681"/>
                      <a:gd name="T53" fmla="*/ 308 h 418"/>
                      <a:gd name="T54" fmla="*/ 42 w 681"/>
                      <a:gd name="T55" fmla="*/ 359 h 418"/>
                      <a:gd name="T56" fmla="*/ 65 w 681"/>
                      <a:gd name="T57" fmla="*/ 403 h 418"/>
                      <a:gd name="T58" fmla="*/ 84 w 681"/>
                      <a:gd name="T59" fmla="*/ 396 h 418"/>
                      <a:gd name="T60" fmla="*/ 130 w 681"/>
                      <a:gd name="T61" fmla="*/ 359 h 418"/>
                      <a:gd name="T62" fmla="*/ 167 w 681"/>
                      <a:gd name="T63" fmla="*/ 322 h 418"/>
                      <a:gd name="T64" fmla="*/ 167 w 681"/>
                      <a:gd name="T65" fmla="*/ 291 h 418"/>
                      <a:gd name="T66" fmla="*/ 173 w 681"/>
                      <a:gd name="T67" fmla="*/ 267 h 418"/>
                      <a:gd name="T68" fmla="*/ 160 w 681"/>
                      <a:gd name="T69" fmla="*/ 239 h 418"/>
                      <a:gd name="T70" fmla="*/ 133 w 681"/>
                      <a:gd name="T71" fmla="*/ 228 h 418"/>
                      <a:gd name="T72" fmla="*/ 142 w 681"/>
                      <a:gd name="T73" fmla="*/ 205 h 418"/>
                      <a:gd name="T74" fmla="*/ 157 w 681"/>
                      <a:gd name="T75" fmla="*/ 187 h 418"/>
                      <a:gd name="T76" fmla="*/ 164 w 681"/>
                      <a:gd name="T77" fmla="*/ 168 h 418"/>
                      <a:gd name="T78" fmla="*/ 200 w 681"/>
                      <a:gd name="T79" fmla="*/ 162 h 418"/>
                      <a:gd name="T80" fmla="*/ 234 w 681"/>
                      <a:gd name="T81" fmla="*/ 162 h 418"/>
                      <a:gd name="T82" fmla="*/ 271 w 681"/>
                      <a:gd name="T83" fmla="*/ 157 h 418"/>
                      <a:gd name="T84" fmla="*/ 302 w 681"/>
                      <a:gd name="T85" fmla="*/ 171 h 418"/>
                      <a:gd name="T86" fmla="*/ 327 w 681"/>
                      <a:gd name="T87" fmla="*/ 186 h 418"/>
                      <a:gd name="T88" fmla="*/ 370 w 681"/>
                      <a:gd name="T89" fmla="*/ 177 h 418"/>
                      <a:gd name="T90" fmla="*/ 409 w 681"/>
                      <a:gd name="T91" fmla="*/ 157 h 418"/>
                      <a:gd name="T92" fmla="*/ 432 w 681"/>
                      <a:gd name="T93" fmla="*/ 131 h 418"/>
                      <a:gd name="T94" fmla="*/ 451 w 681"/>
                      <a:gd name="T95" fmla="*/ 116 h 418"/>
                      <a:gd name="T96" fmla="*/ 491 w 681"/>
                      <a:gd name="T97" fmla="*/ 120 h 418"/>
                      <a:gd name="T98" fmla="*/ 504 w 681"/>
                      <a:gd name="T99" fmla="*/ 149 h 418"/>
                      <a:gd name="T100" fmla="*/ 524 w 681"/>
                      <a:gd name="T101" fmla="*/ 174 h 418"/>
                      <a:gd name="T102" fmla="*/ 519 w 681"/>
                      <a:gd name="T103" fmla="*/ 197 h 418"/>
                      <a:gd name="T104" fmla="*/ 513 w 681"/>
                      <a:gd name="T105" fmla="*/ 222 h 418"/>
                      <a:gd name="T106" fmla="*/ 525 w 681"/>
                      <a:gd name="T107" fmla="*/ 248 h 418"/>
                      <a:gd name="T108" fmla="*/ 526 w 681"/>
                      <a:gd name="T109" fmla="*/ 288 h 41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0" t="0" r="r" b="b"/>
                    <a:pathLst>
                      <a:path w="681" h="418">
                        <a:moveTo>
                          <a:pt x="521" y="326"/>
                        </a:moveTo>
                        <a:lnTo>
                          <a:pt x="540" y="361"/>
                        </a:lnTo>
                        <a:lnTo>
                          <a:pt x="560" y="389"/>
                        </a:lnTo>
                        <a:lnTo>
                          <a:pt x="584" y="408"/>
                        </a:lnTo>
                        <a:lnTo>
                          <a:pt x="596" y="393"/>
                        </a:lnTo>
                        <a:lnTo>
                          <a:pt x="608" y="367"/>
                        </a:lnTo>
                        <a:lnTo>
                          <a:pt x="616" y="337"/>
                        </a:lnTo>
                        <a:lnTo>
                          <a:pt x="637" y="326"/>
                        </a:lnTo>
                        <a:lnTo>
                          <a:pt x="646" y="306"/>
                        </a:lnTo>
                        <a:lnTo>
                          <a:pt x="650" y="283"/>
                        </a:lnTo>
                        <a:lnTo>
                          <a:pt x="640" y="262"/>
                        </a:lnTo>
                        <a:lnTo>
                          <a:pt x="630" y="250"/>
                        </a:lnTo>
                        <a:lnTo>
                          <a:pt x="653" y="230"/>
                        </a:lnTo>
                        <a:lnTo>
                          <a:pt x="673" y="209"/>
                        </a:lnTo>
                        <a:lnTo>
                          <a:pt x="680" y="189"/>
                        </a:lnTo>
                        <a:lnTo>
                          <a:pt x="674" y="169"/>
                        </a:lnTo>
                        <a:lnTo>
                          <a:pt x="644" y="151"/>
                        </a:lnTo>
                        <a:lnTo>
                          <a:pt x="614" y="143"/>
                        </a:lnTo>
                        <a:lnTo>
                          <a:pt x="580" y="135"/>
                        </a:lnTo>
                        <a:lnTo>
                          <a:pt x="553" y="127"/>
                        </a:lnTo>
                        <a:lnTo>
                          <a:pt x="531" y="114"/>
                        </a:lnTo>
                        <a:lnTo>
                          <a:pt x="516" y="97"/>
                        </a:lnTo>
                        <a:lnTo>
                          <a:pt x="507" y="83"/>
                        </a:lnTo>
                        <a:lnTo>
                          <a:pt x="489" y="68"/>
                        </a:lnTo>
                        <a:lnTo>
                          <a:pt x="468" y="58"/>
                        </a:lnTo>
                        <a:lnTo>
                          <a:pt x="444" y="52"/>
                        </a:lnTo>
                        <a:lnTo>
                          <a:pt x="418" y="55"/>
                        </a:lnTo>
                        <a:lnTo>
                          <a:pt x="410" y="37"/>
                        </a:lnTo>
                        <a:lnTo>
                          <a:pt x="412" y="25"/>
                        </a:lnTo>
                        <a:lnTo>
                          <a:pt x="406" y="11"/>
                        </a:lnTo>
                        <a:lnTo>
                          <a:pt x="383" y="4"/>
                        </a:lnTo>
                        <a:lnTo>
                          <a:pt x="364" y="4"/>
                        </a:lnTo>
                        <a:lnTo>
                          <a:pt x="336" y="9"/>
                        </a:lnTo>
                        <a:lnTo>
                          <a:pt x="296" y="19"/>
                        </a:lnTo>
                        <a:lnTo>
                          <a:pt x="259" y="14"/>
                        </a:lnTo>
                        <a:lnTo>
                          <a:pt x="213" y="8"/>
                        </a:lnTo>
                        <a:lnTo>
                          <a:pt x="175" y="1"/>
                        </a:lnTo>
                        <a:lnTo>
                          <a:pt x="148" y="0"/>
                        </a:lnTo>
                        <a:lnTo>
                          <a:pt x="125" y="14"/>
                        </a:lnTo>
                        <a:lnTo>
                          <a:pt x="110" y="35"/>
                        </a:lnTo>
                        <a:lnTo>
                          <a:pt x="92" y="55"/>
                        </a:lnTo>
                        <a:lnTo>
                          <a:pt x="67" y="77"/>
                        </a:lnTo>
                        <a:lnTo>
                          <a:pt x="40" y="93"/>
                        </a:lnTo>
                        <a:lnTo>
                          <a:pt x="9" y="111"/>
                        </a:lnTo>
                        <a:lnTo>
                          <a:pt x="7" y="132"/>
                        </a:lnTo>
                        <a:lnTo>
                          <a:pt x="19" y="156"/>
                        </a:lnTo>
                        <a:lnTo>
                          <a:pt x="24" y="171"/>
                        </a:lnTo>
                        <a:lnTo>
                          <a:pt x="17" y="192"/>
                        </a:lnTo>
                        <a:lnTo>
                          <a:pt x="8" y="209"/>
                        </a:lnTo>
                        <a:lnTo>
                          <a:pt x="2" y="225"/>
                        </a:lnTo>
                        <a:lnTo>
                          <a:pt x="0" y="250"/>
                        </a:lnTo>
                        <a:lnTo>
                          <a:pt x="12" y="272"/>
                        </a:lnTo>
                        <a:lnTo>
                          <a:pt x="22" y="289"/>
                        </a:lnTo>
                        <a:lnTo>
                          <a:pt x="24" y="308"/>
                        </a:lnTo>
                        <a:lnTo>
                          <a:pt x="30" y="335"/>
                        </a:lnTo>
                        <a:lnTo>
                          <a:pt x="42" y="359"/>
                        </a:lnTo>
                        <a:lnTo>
                          <a:pt x="50" y="380"/>
                        </a:lnTo>
                        <a:lnTo>
                          <a:pt x="65" y="403"/>
                        </a:lnTo>
                        <a:lnTo>
                          <a:pt x="75" y="417"/>
                        </a:lnTo>
                        <a:lnTo>
                          <a:pt x="84" y="396"/>
                        </a:lnTo>
                        <a:lnTo>
                          <a:pt x="102" y="374"/>
                        </a:lnTo>
                        <a:lnTo>
                          <a:pt x="130" y="359"/>
                        </a:lnTo>
                        <a:lnTo>
                          <a:pt x="153" y="339"/>
                        </a:lnTo>
                        <a:lnTo>
                          <a:pt x="167" y="322"/>
                        </a:lnTo>
                        <a:lnTo>
                          <a:pt x="171" y="305"/>
                        </a:lnTo>
                        <a:lnTo>
                          <a:pt x="167" y="291"/>
                        </a:lnTo>
                        <a:lnTo>
                          <a:pt x="170" y="278"/>
                        </a:lnTo>
                        <a:lnTo>
                          <a:pt x="173" y="267"/>
                        </a:lnTo>
                        <a:lnTo>
                          <a:pt x="171" y="255"/>
                        </a:lnTo>
                        <a:lnTo>
                          <a:pt x="160" y="239"/>
                        </a:lnTo>
                        <a:lnTo>
                          <a:pt x="146" y="233"/>
                        </a:lnTo>
                        <a:lnTo>
                          <a:pt x="133" y="228"/>
                        </a:lnTo>
                        <a:lnTo>
                          <a:pt x="135" y="217"/>
                        </a:lnTo>
                        <a:lnTo>
                          <a:pt x="142" y="205"/>
                        </a:lnTo>
                        <a:lnTo>
                          <a:pt x="152" y="192"/>
                        </a:lnTo>
                        <a:lnTo>
                          <a:pt x="157" y="187"/>
                        </a:lnTo>
                        <a:lnTo>
                          <a:pt x="159" y="177"/>
                        </a:lnTo>
                        <a:lnTo>
                          <a:pt x="164" y="168"/>
                        </a:lnTo>
                        <a:lnTo>
                          <a:pt x="178" y="162"/>
                        </a:lnTo>
                        <a:lnTo>
                          <a:pt x="200" y="162"/>
                        </a:lnTo>
                        <a:lnTo>
                          <a:pt x="219" y="162"/>
                        </a:lnTo>
                        <a:lnTo>
                          <a:pt x="234" y="162"/>
                        </a:lnTo>
                        <a:lnTo>
                          <a:pt x="252" y="157"/>
                        </a:lnTo>
                        <a:lnTo>
                          <a:pt x="271" y="157"/>
                        </a:lnTo>
                        <a:lnTo>
                          <a:pt x="290" y="163"/>
                        </a:lnTo>
                        <a:lnTo>
                          <a:pt x="302" y="171"/>
                        </a:lnTo>
                        <a:lnTo>
                          <a:pt x="312" y="179"/>
                        </a:lnTo>
                        <a:lnTo>
                          <a:pt x="327" y="186"/>
                        </a:lnTo>
                        <a:lnTo>
                          <a:pt x="350" y="184"/>
                        </a:lnTo>
                        <a:lnTo>
                          <a:pt x="370" y="177"/>
                        </a:lnTo>
                        <a:lnTo>
                          <a:pt x="387" y="170"/>
                        </a:lnTo>
                        <a:lnTo>
                          <a:pt x="409" y="157"/>
                        </a:lnTo>
                        <a:lnTo>
                          <a:pt x="423" y="145"/>
                        </a:lnTo>
                        <a:lnTo>
                          <a:pt x="432" y="131"/>
                        </a:lnTo>
                        <a:lnTo>
                          <a:pt x="439" y="120"/>
                        </a:lnTo>
                        <a:lnTo>
                          <a:pt x="451" y="116"/>
                        </a:lnTo>
                        <a:lnTo>
                          <a:pt x="468" y="118"/>
                        </a:lnTo>
                        <a:lnTo>
                          <a:pt x="491" y="120"/>
                        </a:lnTo>
                        <a:lnTo>
                          <a:pt x="497" y="134"/>
                        </a:lnTo>
                        <a:lnTo>
                          <a:pt x="504" y="149"/>
                        </a:lnTo>
                        <a:lnTo>
                          <a:pt x="514" y="163"/>
                        </a:lnTo>
                        <a:lnTo>
                          <a:pt x="524" y="174"/>
                        </a:lnTo>
                        <a:lnTo>
                          <a:pt x="528" y="184"/>
                        </a:lnTo>
                        <a:lnTo>
                          <a:pt x="519" y="197"/>
                        </a:lnTo>
                        <a:lnTo>
                          <a:pt x="513" y="210"/>
                        </a:lnTo>
                        <a:lnTo>
                          <a:pt x="513" y="222"/>
                        </a:lnTo>
                        <a:lnTo>
                          <a:pt x="519" y="236"/>
                        </a:lnTo>
                        <a:lnTo>
                          <a:pt x="525" y="248"/>
                        </a:lnTo>
                        <a:lnTo>
                          <a:pt x="539" y="259"/>
                        </a:lnTo>
                        <a:lnTo>
                          <a:pt x="526" y="288"/>
                        </a:lnTo>
                        <a:lnTo>
                          <a:pt x="521" y="326"/>
                        </a:lnTo>
                      </a:path>
                    </a:pathLst>
                  </a:custGeom>
                  <a:solidFill>
                    <a:srgbClr val="A04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HK" altLang="en-US"/>
                  </a:p>
                </p:txBody>
              </p:sp>
              <p:grpSp>
                <p:nvGrpSpPr>
                  <p:cNvPr id="10283" name="Group 48">
                    <a:extLst>
                      <a:ext uri="{FF2B5EF4-FFF2-40B4-BE49-F238E27FC236}">
                        <a16:creationId xmlns:a16="http://schemas.microsoft.com/office/drawing/2014/main" id="{35F070FD-A109-4594-8218-742AC83B2A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628" y="2533"/>
                    <a:ext cx="500" cy="215"/>
                    <a:chOff x="3628" y="2533"/>
                    <a:chExt cx="500" cy="215"/>
                  </a:xfrm>
                </p:grpSpPr>
                <p:sp>
                  <p:nvSpPr>
                    <p:cNvPr id="10284" name="Freeform 49">
                      <a:extLst>
                        <a:ext uri="{FF2B5EF4-FFF2-40B4-BE49-F238E27FC236}">
                          <a16:creationId xmlns:a16="http://schemas.microsoft.com/office/drawing/2014/main" id="{576D03D0-90C0-4C5E-847A-D1B05F1FDD8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35" y="2551"/>
                      <a:ext cx="82" cy="65"/>
                    </a:xfrm>
                    <a:custGeom>
                      <a:avLst/>
                      <a:gdLst>
                        <a:gd name="T0" fmla="*/ 81 w 82"/>
                        <a:gd name="T1" fmla="*/ 64 h 65"/>
                        <a:gd name="T2" fmla="*/ 58 w 82"/>
                        <a:gd name="T3" fmla="*/ 55 h 65"/>
                        <a:gd name="T4" fmla="*/ 45 w 82"/>
                        <a:gd name="T5" fmla="*/ 33 h 65"/>
                        <a:gd name="T6" fmla="*/ 51 w 82"/>
                        <a:gd name="T7" fmla="*/ 18 h 65"/>
                        <a:gd name="T8" fmla="*/ 67 w 82"/>
                        <a:gd name="T9" fmla="*/ 0 h 65"/>
                        <a:gd name="T10" fmla="*/ 55 w 82"/>
                        <a:gd name="T11" fmla="*/ 5 h 65"/>
                        <a:gd name="T12" fmla="*/ 46 w 82"/>
                        <a:gd name="T13" fmla="*/ 12 h 65"/>
                        <a:gd name="T14" fmla="*/ 34 w 82"/>
                        <a:gd name="T15" fmla="*/ 22 h 65"/>
                        <a:gd name="T16" fmla="*/ 34 w 82"/>
                        <a:gd name="T17" fmla="*/ 34 h 65"/>
                        <a:gd name="T18" fmla="*/ 38 w 82"/>
                        <a:gd name="T19" fmla="*/ 42 h 65"/>
                        <a:gd name="T20" fmla="*/ 36 w 82"/>
                        <a:gd name="T21" fmla="*/ 53 h 65"/>
                        <a:gd name="T22" fmla="*/ 28 w 82"/>
                        <a:gd name="T23" fmla="*/ 47 h 65"/>
                        <a:gd name="T24" fmla="*/ 11 w 82"/>
                        <a:gd name="T25" fmla="*/ 37 h 65"/>
                        <a:gd name="T26" fmla="*/ 9 w 82"/>
                        <a:gd name="T27" fmla="*/ 24 h 65"/>
                        <a:gd name="T28" fmla="*/ 0 w 82"/>
                        <a:gd name="T29" fmla="*/ 39 h 65"/>
                        <a:gd name="T30" fmla="*/ 12 w 82"/>
                        <a:gd name="T31" fmla="*/ 53 h 65"/>
                        <a:gd name="T32" fmla="*/ 17 w 82"/>
                        <a:gd name="T33" fmla="*/ 64 h 65"/>
                        <a:gd name="T34" fmla="*/ 37 w 82"/>
                        <a:gd name="T35" fmla="*/ 63 h 65"/>
                        <a:gd name="T36" fmla="*/ 59 w 82"/>
                        <a:gd name="T37" fmla="*/ 59 h 65"/>
                        <a:gd name="T38" fmla="*/ 81 w 82"/>
                        <a:gd name="T39" fmla="*/ 64 h 65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0" t="0" r="r" b="b"/>
                      <a:pathLst>
                        <a:path w="82" h="65">
                          <a:moveTo>
                            <a:pt x="81" y="64"/>
                          </a:moveTo>
                          <a:lnTo>
                            <a:pt x="58" y="55"/>
                          </a:lnTo>
                          <a:lnTo>
                            <a:pt x="45" y="33"/>
                          </a:lnTo>
                          <a:lnTo>
                            <a:pt x="51" y="18"/>
                          </a:lnTo>
                          <a:lnTo>
                            <a:pt x="67" y="0"/>
                          </a:lnTo>
                          <a:lnTo>
                            <a:pt x="55" y="5"/>
                          </a:lnTo>
                          <a:lnTo>
                            <a:pt x="46" y="12"/>
                          </a:lnTo>
                          <a:lnTo>
                            <a:pt x="34" y="22"/>
                          </a:lnTo>
                          <a:lnTo>
                            <a:pt x="34" y="34"/>
                          </a:lnTo>
                          <a:lnTo>
                            <a:pt x="38" y="42"/>
                          </a:lnTo>
                          <a:lnTo>
                            <a:pt x="36" y="53"/>
                          </a:lnTo>
                          <a:lnTo>
                            <a:pt x="28" y="47"/>
                          </a:lnTo>
                          <a:lnTo>
                            <a:pt x="11" y="37"/>
                          </a:lnTo>
                          <a:lnTo>
                            <a:pt x="9" y="24"/>
                          </a:lnTo>
                          <a:lnTo>
                            <a:pt x="0" y="39"/>
                          </a:lnTo>
                          <a:lnTo>
                            <a:pt x="12" y="53"/>
                          </a:lnTo>
                          <a:lnTo>
                            <a:pt x="17" y="64"/>
                          </a:lnTo>
                          <a:lnTo>
                            <a:pt x="37" y="63"/>
                          </a:lnTo>
                          <a:lnTo>
                            <a:pt x="59" y="59"/>
                          </a:lnTo>
                          <a:lnTo>
                            <a:pt x="81" y="64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85" name="Freeform 50">
                      <a:extLst>
                        <a:ext uri="{FF2B5EF4-FFF2-40B4-BE49-F238E27FC236}">
                          <a16:creationId xmlns:a16="http://schemas.microsoft.com/office/drawing/2014/main" id="{1AFEB236-681F-473F-B8B2-C320FB77E8D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46" y="2533"/>
                      <a:ext cx="47" cy="41"/>
                    </a:xfrm>
                    <a:custGeom>
                      <a:avLst/>
                      <a:gdLst>
                        <a:gd name="T0" fmla="*/ 29 w 47"/>
                        <a:gd name="T1" fmla="*/ 40 h 41"/>
                        <a:gd name="T2" fmla="*/ 35 w 47"/>
                        <a:gd name="T3" fmla="*/ 19 h 41"/>
                        <a:gd name="T4" fmla="*/ 29 w 47"/>
                        <a:gd name="T5" fmla="*/ 10 h 41"/>
                        <a:gd name="T6" fmla="*/ 15 w 47"/>
                        <a:gd name="T7" fmla="*/ 5 h 41"/>
                        <a:gd name="T8" fmla="*/ 0 w 47"/>
                        <a:gd name="T9" fmla="*/ 6 h 41"/>
                        <a:gd name="T10" fmla="*/ 12 w 47"/>
                        <a:gd name="T11" fmla="*/ 0 h 41"/>
                        <a:gd name="T12" fmla="*/ 29 w 47"/>
                        <a:gd name="T13" fmla="*/ 2 h 41"/>
                        <a:gd name="T14" fmla="*/ 45 w 47"/>
                        <a:gd name="T15" fmla="*/ 13 h 41"/>
                        <a:gd name="T16" fmla="*/ 46 w 47"/>
                        <a:gd name="T17" fmla="*/ 24 h 41"/>
                        <a:gd name="T18" fmla="*/ 29 w 47"/>
                        <a:gd name="T19" fmla="*/ 40 h 41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47" h="41">
                          <a:moveTo>
                            <a:pt x="29" y="40"/>
                          </a:moveTo>
                          <a:lnTo>
                            <a:pt x="35" y="19"/>
                          </a:lnTo>
                          <a:lnTo>
                            <a:pt x="29" y="10"/>
                          </a:lnTo>
                          <a:lnTo>
                            <a:pt x="15" y="5"/>
                          </a:lnTo>
                          <a:lnTo>
                            <a:pt x="0" y="6"/>
                          </a:lnTo>
                          <a:lnTo>
                            <a:pt x="12" y="0"/>
                          </a:lnTo>
                          <a:lnTo>
                            <a:pt x="29" y="2"/>
                          </a:lnTo>
                          <a:lnTo>
                            <a:pt x="45" y="13"/>
                          </a:lnTo>
                          <a:lnTo>
                            <a:pt x="46" y="24"/>
                          </a:lnTo>
                          <a:lnTo>
                            <a:pt x="29" y="4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86" name="Freeform 51">
                      <a:extLst>
                        <a:ext uri="{FF2B5EF4-FFF2-40B4-BE49-F238E27FC236}">
                          <a16:creationId xmlns:a16="http://schemas.microsoft.com/office/drawing/2014/main" id="{E2C7C576-2EDA-4364-B1E6-2C8517730B3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28" y="2642"/>
                      <a:ext cx="41" cy="40"/>
                    </a:xfrm>
                    <a:custGeom>
                      <a:avLst/>
                      <a:gdLst>
                        <a:gd name="T0" fmla="*/ 40 w 41"/>
                        <a:gd name="T1" fmla="*/ 36 h 40"/>
                        <a:gd name="T2" fmla="*/ 16 w 41"/>
                        <a:gd name="T3" fmla="*/ 33 h 40"/>
                        <a:gd name="T4" fmla="*/ 13 w 41"/>
                        <a:gd name="T5" fmla="*/ 29 h 40"/>
                        <a:gd name="T6" fmla="*/ 3 w 41"/>
                        <a:gd name="T7" fmla="*/ 11 h 40"/>
                        <a:gd name="T8" fmla="*/ 3 w 41"/>
                        <a:gd name="T9" fmla="*/ 0 h 40"/>
                        <a:gd name="T10" fmla="*/ 0 w 41"/>
                        <a:gd name="T11" fmla="*/ 17 h 40"/>
                        <a:gd name="T12" fmla="*/ 3 w 41"/>
                        <a:gd name="T13" fmla="*/ 30 h 40"/>
                        <a:gd name="T14" fmla="*/ 10 w 41"/>
                        <a:gd name="T15" fmla="*/ 39 h 40"/>
                        <a:gd name="T16" fmla="*/ 40 w 41"/>
                        <a:gd name="T17" fmla="*/ 36 h 40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41" h="40">
                          <a:moveTo>
                            <a:pt x="40" y="36"/>
                          </a:moveTo>
                          <a:lnTo>
                            <a:pt x="16" y="33"/>
                          </a:lnTo>
                          <a:lnTo>
                            <a:pt x="13" y="29"/>
                          </a:lnTo>
                          <a:lnTo>
                            <a:pt x="3" y="11"/>
                          </a:lnTo>
                          <a:lnTo>
                            <a:pt x="3" y="0"/>
                          </a:lnTo>
                          <a:lnTo>
                            <a:pt x="0" y="17"/>
                          </a:lnTo>
                          <a:lnTo>
                            <a:pt x="3" y="30"/>
                          </a:lnTo>
                          <a:lnTo>
                            <a:pt x="10" y="39"/>
                          </a:lnTo>
                          <a:lnTo>
                            <a:pt x="40" y="3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87" name="Freeform 52">
                      <a:extLst>
                        <a:ext uri="{FF2B5EF4-FFF2-40B4-BE49-F238E27FC236}">
                          <a16:creationId xmlns:a16="http://schemas.microsoft.com/office/drawing/2014/main" id="{002961FA-8E27-4EC9-8416-6A40EF88127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33" y="2679"/>
                      <a:ext cx="36" cy="43"/>
                    </a:xfrm>
                    <a:custGeom>
                      <a:avLst/>
                      <a:gdLst>
                        <a:gd name="T0" fmla="*/ 35 w 36"/>
                        <a:gd name="T1" fmla="*/ 0 h 43"/>
                        <a:gd name="T2" fmla="*/ 9 w 36"/>
                        <a:gd name="T3" fmla="*/ 13 h 43"/>
                        <a:gd name="T4" fmla="*/ 0 w 36"/>
                        <a:gd name="T5" fmla="*/ 26 h 43"/>
                        <a:gd name="T6" fmla="*/ 2 w 36"/>
                        <a:gd name="T7" fmla="*/ 37 h 43"/>
                        <a:gd name="T8" fmla="*/ 13 w 36"/>
                        <a:gd name="T9" fmla="*/ 42 h 43"/>
                        <a:gd name="T10" fmla="*/ 13 w 36"/>
                        <a:gd name="T11" fmla="*/ 35 h 43"/>
                        <a:gd name="T12" fmla="*/ 13 w 36"/>
                        <a:gd name="T13" fmla="*/ 24 h 43"/>
                        <a:gd name="T14" fmla="*/ 21 w 36"/>
                        <a:gd name="T15" fmla="*/ 18 h 43"/>
                        <a:gd name="T16" fmla="*/ 35 w 36"/>
                        <a:gd name="T17" fmla="*/ 0 h 43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0" t="0" r="r" b="b"/>
                      <a:pathLst>
                        <a:path w="36" h="43">
                          <a:moveTo>
                            <a:pt x="35" y="0"/>
                          </a:moveTo>
                          <a:lnTo>
                            <a:pt x="9" y="13"/>
                          </a:lnTo>
                          <a:lnTo>
                            <a:pt x="0" y="26"/>
                          </a:lnTo>
                          <a:lnTo>
                            <a:pt x="2" y="37"/>
                          </a:lnTo>
                          <a:lnTo>
                            <a:pt x="13" y="42"/>
                          </a:lnTo>
                          <a:lnTo>
                            <a:pt x="13" y="35"/>
                          </a:lnTo>
                          <a:lnTo>
                            <a:pt x="13" y="24"/>
                          </a:lnTo>
                          <a:lnTo>
                            <a:pt x="21" y="18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88" name="Freeform 53">
                      <a:extLst>
                        <a:ext uri="{FF2B5EF4-FFF2-40B4-BE49-F238E27FC236}">
                          <a16:creationId xmlns:a16="http://schemas.microsoft.com/office/drawing/2014/main" id="{7BCE3B8E-967F-4319-BCD6-24E2B7726A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62" y="2714"/>
                      <a:ext cx="66" cy="34"/>
                    </a:xfrm>
                    <a:custGeom>
                      <a:avLst/>
                      <a:gdLst>
                        <a:gd name="T0" fmla="*/ 12 w 66"/>
                        <a:gd name="T1" fmla="*/ 0 h 34"/>
                        <a:gd name="T2" fmla="*/ 38 w 66"/>
                        <a:gd name="T3" fmla="*/ 8 h 34"/>
                        <a:gd name="T4" fmla="*/ 53 w 66"/>
                        <a:gd name="T5" fmla="*/ 8 h 34"/>
                        <a:gd name="T6" fmla="*/ 65 w 66"/>
                        <a:gd name="T7" fmla="*/ 0 h 34"/>
                        <a:gd name="T8" fmla="*/ 56 w 66"/>
                        <a:gd name="T9" fmla="*/ 12 h 34"/>
                        <a:gd name="T10" fmla="*/ 40 w 66"/>
                        <a:gd name="T11" fmla="*/ 16 h 34"/>
                        <a:gd name="T12" fmla="*/ 46 w 66"/>
                        <a:gd name="T13" fmla="*/ 24 h 34"/>
                        <a:gd name="T14" fmla="*/ 60 w 66"/>
                        <a:gd name="T15" fmla="*/ 28 h 34"/>
                        <a:gd name="T16" fmla="*/ 33 w 66"/>
                        <a:gd name="T17" fmla="*/ 26 h 34"/>
                        <a:gd name="T18" fmla="*/ 23 w 66"/>
                        <a:gd name="T19" fmla="*/ 20 h 34"/>
                        <a:gd name="T20" fmla="*/ 16 w 66"/>
                        <a:gd name="T21" fmla="*/ 12 h 34"/>
                        <a:gd name="T22" fmla="*/ 11 w 66"/>
                        <a:gd name="T23" fmla="*/ 20 h 34"/>
                        <a:gd name="T24" fmla="*/ 10 w 66"/>
                        <a:gd name="T25" fmla="*/ 33 h 34"/>
                        <a:gd name="T26" fmla="*/ 0 w 66"/>
                        <a:gd name="T27" fmla="*/ 24 h 34"/>
                        <a:gd name="T28" fmla="*/ 4 w 66"/>
                        <a:gd name="T29" fmla="*/ 12 h 34"/>
                        <a:gd name="T30" fmla="*/ 12 w 66"/>
                        <a:gd name="T31" fmla="*/ 0 h 34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66" h="34">
                          <a:moveTo>
                            <a:pt x="12" y="0"/>
                          </a:moveTo>
                          <a:lnTo>
                            <a:pt x="38" y="8"/>
                          </a:lnTo>
                          <a:lnTo>
                            <a:pt x="53" y="8"/>
                          </a:lnTo>
                          <a:lnTo>
                            <a:pt x="65" y="0"/>
                          </a:lnTo>
                          <a:lnTo>
                            <a:pt x="56" y="12"/>
                          </a:lnTo>
                          <a:lnTo>
                            <a:pt x="40" y="16"/>
                          </a:lnTo>
                          <a:lnTo>
                            <a:pt x="46" y="24"/>
                          </a:lnTo>
                          <a:lnTo>
                            <a:pt x="60" y="28"/>
                          </a:lnTo>
                          <a:lnTo>
                            <a:pt x="33" y="26"/>
                          </a:lnTo>
                          <a:lnTo>
                            <a:pt x="23" y="20"/>
                          </a:lnTo>
                          <a:lnTo>
                            <a:pt x="16" y="12"/>
                          </a:lnTo>
                          <a:lnTo>
                            <a:pt x="11" y="20"/>
                          </a:lnTo>
                          <a:lnTo>
                            <a:pt x="10" y="33"/>
                          </a:lnTo>
                          <a:lnTo>
                            <a:pt x="0" y="24"/>
                          </a:lnTo>
                          <a:lnTo>
                            <a:pt x="4" y="12"/>
                          </a:lnTo>
                          <a:lnTo>
                            <a:pt x="12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</p:grpSp>
            </p:grpSp>
          </p:grpSp>
          <p:grpSp>
            <p:nvGrpSpPr>
              <p:cNvPr id="10264" name="Group 54">
                <a:extLst>
                  <a:ext uri="{FF2B5EF4-FFF2-40B4-BE49-F238E27FC236}">
                    <a16:creationId xmlns:a16="http://schemas.microsoft.com/office/drawing/2014/main" id="{C8A3B331-F862-4429-BB7D-9A752B549D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23" y="2672"/>
                <a:ext cx="329" cy="566"/>
                <a:chOff x="3723" y="2672"/>
                <a:chExt cx="329" cy="566"/>
              </a:xfrm>
            </p:grpSpPr>
            <p:grpSp>
              <p:nvGrpSpPr>
                <p:cNvPr id="10265" name="Group 55">
                  <a:extLst>
                    <a:ext uri="{FF2B5EF4-FFF2-40B4-BE49-F238E27FC236}">
                      <a16:creationId xmlns:a16="http://schemas.microsoft.com/office/drawing/2014/main" id="{DBF52BB6-7AC4-45F1-A92E-CC85504B21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92" y="3058"/>
                  <a:ext cx="125" cy="180"/>
                  <a:chOff x="3792" y="3058"/>
                  <a:chExt cx="125" cy="180"/>
                </a:xfrm>
              </p:grpSpPr>
              <p:sp>
                <p:nvSpPr>
                  <p:cNvPr id="10274" name="Freeform 56">
                    <a:extLst>
                      <a:ext uri="{FF2B5EF4-FFF2-40B4-BE49-F238E27FC236}">
                        <a16:creationId xmlns:a16="http://schemas.microsoft.com/office/drawing/2014/main" id="{4BAC18A3-EDA3-4062-8894-424BF3E412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92" y="3058"/>
                    <a:ext cx="125" cy="111"/>
                  </a:xfrm>
                  <a:custGeom>
                    <a:avLst/>
                    <a:gdLst>
                      <a:gd name="T0" fmla="*/ 6 w 125"/>
                      <a:gd name="T1" fmla="*/ 110 h 111"/>
                      <a:gd name="T2" fmla="*/ 0 w 125"/>
                      <a:gd name="T3" fmla="*/ 0 h 111"/>
                      <a:gd name="T4" fmla="*/ 19 w 125"/>
                      <a:gd name="T5" fmla="*/ 8 h 111"/>
                      <a:gd name="T6" fmla="*/ 32 w 125"/>
                      <a:gd name="T7" fmla="*/ 14 h 111"/>
                      <a:gd name="T8" fmla="*/ 49 w 125"/>
                      <a:gd name="T9" fmla="*/ 18 h 111"/>
                      <a:gd name="T10" fmla="*/ 77 w 125"/>
                      <a:gd name="T11" fmla="*/ 18 h 111"/>
                      <a:gd name="T12" fmla="*/ 94 w 125"/>
                      <a:gd name="T13" fmla="*/ 16 h 111"/>
                      <a:gd name="T14" fmla="*/ 109 w 125"/>
                      <a:gd name="T15" fmla="*/ 11 h 111"/>
                      <a:gd name="T16" fmla="*/ 124 w 125"/>
                      <a:gd name="T17" fmla="*/ 2 h 111"/>
                      <a:gd name="T18" fmla="*/ 120 w 125"/>
                      <a:gd name="T19" fmla="*/ 110 h 111"/>
                      <a:gd name="T20" fmla="*/ 6 w 125"/>
                      <a:gd name="T21" fmla="*/ 110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25" h="111">
                        <a:moveTo>
                          <a:pt x="6" y="110"/>
                        </a:moveTo>
                        <a:lnTo>
                          <a:pt x="0" y="0"/>
                        </a:lnTo>
                        <a:lnTo>
                          <a:pt x="19" y="8"/>
                        </a:lnTo>
                        <a:lnTo>
                          <a:pt x="32" y="14"/>
                        </a:lnTo>
                        <a:lnTo>
                          <a:pt x="49" y="18"/>
                        </a:lnTo>
                        <a:lnTo>
                          <a:pt x="77" y="18"/>
                        </a:lnTo>
                        <a:lnTo>
                          <a:pt x="94" y="16"/>
                        </a:lnTo>
                        <a:lnTo>
                          <a:pt x="109" y="11"/>
                        </a:lnTo>
                        <a:lnTo>
                          <a:pt x="124" y="2"/>
                        </a:lnTo>
                        <a:lnTo>
                          <a:pt x="120" y="110"/>
                        </a:lnTo>
                        <a:lnTo>
                          <a:pt x="6" y="110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HK" altLang="en-US"/>
                  </a:p>
                </p:txBody>
              </p:sp>
              <p:grpSp>
                <p:nvGrpSpPr>
                  <p:cNvPr id="10275" name="Group 57">
                    <a:extLst>
                      <a:ext uri="{FF2B5EF4-FFF2-40B4-BE49-F238E27FC236}">
                        <a16:creationId xmlns:a16="http://schemas.microsoft.com/office/drawing/2014/main" id="{F2810957-2754-46FB-9271-AB889978E51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92" y="3058"/>
                    <a:ext cx="125" cy="180"/>
                    <a:chOff x="3792" y="3058"/>
                    <a:chExt cx="125" cy="180"/>
                  </a:xfrm>
                </p:grpSpPr>
                <p:sp>
                  <p:nvSpPr>
                    <p:cNvPr id="10277" name="Oval 58">
                      <a:extLst>
                        <a:ext uri="{FF2B5EF4-FFF2-40B4-BE49-F238E27FC236}">
                          <a16:creationId xmlns:a16="http://schemas.microsoft.com/office/drawing/2014/main" id="{95D1C4D0-E754-4BC8-9F16-5B106FE987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99" y="3092"/>
                      <a:ext cx="107" cy="146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zh-HK" altLang="zh-HK"/>
                    </a:p>
                  </p:txBody>
                </p:sp>
                <p:sp>
                  <p:nvSpPr>
                    <p:cNvPr id="10278" name="Freeform 59">
                      <a:extLst>
                        <a:ext uri="{FF2B5EF4-FFF2-40B4-BE49-F238E27FC236}">
                          <a16:creationId xmlns:a16="http://schemas.microsoft.com/office/drawing/2014/main" id="{E6F53036-1863-4D7B-876E-DA30940F19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92" y="3058"/>
                      <a:ext cx="125" cy="52"/>
                    </a:xfrm>
                    <a:custGeom>
                      <a:avLst/>
                      <a:gdLst>
                        <a:gd name="T0" fmla="*/ 0 w 125"/>
                        <a:gd name="T1" fmla="*/ 0 h 52"/>
                        <a:gd name="T2" fmla="*/ 18 w 125"/>
                        <a:gd name="T3" fmla="*/ 8 h 52"/>
                        <a:gd name="T4" fmla="*/ 32 w 125"/>
                        <a:gd name="T5" fmla="*/ 14 h 52"/>
                        <a:gd name="T6" fmla="*/ 53 w 125"/>
                        <a:gd name="T7" fmla="*/ 18 h 52"/>
                        <a:gd name="T8" fmla="*/ 78 w 125"/>
                        <a:gd name="T9" fmla="*/ 18 h 52"/>
                        <a:gd name="T10" fmla="*/ 96 w 125"/>
                        <a:gd name="T11" fmla="*/ 16 h 52"/>
                        <a:gd name="T12" fmla="*/ 112 w 125"/>
                        <a:gd name="T13" fmla="*/ 8 h 52"/>
                        <a:gd name="T14" fmla="*/ 124 w 125"/>
                        <a:gd name="T15" fmla="*/ 0 h 52"/>
                        <a:gd name="T16" fmla="*/ 120 w 125"/>
                        <a:gd name="T17" fmla="*/ 51 h 52"/>
                        <a:gd name="T18" fmla="*/ 5 w 125"/>
                        <a:gd name="T19" fmla="*/ 51 h 52"/>
                        <a:gd name="T20" fmla="*/ 0 w 125"/>
                        <a:gd name="T21" fmla="*/ 0 h 52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125" h="52">
                          <a:moveTo>
                            <a:pt x="0" y="0"/>
                          </a:moveTo>
                          <a:lnTo>
                            <a:pt x="18" y="8"/>
                          </a:lnTo>
                          <a:lnTo>
                            <a:pt x="32" y="14"/>
                          </a:lnTo>
                          <a:lnTo>
                            <a:pt x="53" y="18"/>
                          </a:lnTo>
                          <a:lnTo>
                            <a:pt x="78" y="18"/>
                          </a:lnTo>
                          <a:lnTo>
                            <a:pt x="96" y="16"/>
                          </a:lnTo>
                          <a:lnTo>
                            <a:pt x="112" y="8"/>
                          </a:lnTo>
                          <a:lnTo>
                            <a:pt x="124" y="0"/>
                          </a:lnTo>
                          <a:lnTo>
                            <a:pt x="120" y="51"/>
                          </a:lnTo>
                          <a:lnTo>
                            <a:pt x="5" y="5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79" name="Oval 60">
                      <a:extLst>
                        <a:ext uri="{FF2B5EF4-FFF2-40B4-BE49-F238E27FC236}">
                          <a16:creationId xmlns:a16="http://schemas.microsoft.com/office/drawing/2014/main" id="{3225D308-9997-4BB1-80E1-DC27342871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21" y="3171"/>
                      <a:ext cx="62" cy="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rgbClr val="FF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zh-HK" altLang="zh-HK"/>
                    </a:p>
                  </p:txBody>
                </p:sp>
              </p:grpSp>
              <p:sp>
                <p:nvSpPr>
                  <p:cNvPr id="10276" name="Rectangle 61">
                    <a:extLst>
                      <a:ext uri="{FF2B5EF4-FFF2-40B4-BE49-F238E27FC236}">
                        <a16:creationId xmlns:a16="http://schemas.microsoft.com/office/drawing/2014/main" id="{6B206E96-CFEC-4E0E-A749-70767D92CD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11" y="3158"/>
                    <a:ext cx="84" cy="23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zh-HK" altLang="zh-HK"/>
                  </a:p>
                </p:txBody>
              </p:sp>
            </p:grpSp>
            <p:sp>
              <p:nvSpPr>
                <p:cNvPr id="10266" name="Freeform 62">
                  <a:extLst>
                    <a:ext uri="{FF2B5EF4-FFF2-40B4-BE49-F238E27FC236}">
                      <a16:creationId xmlns:a16="http://schemas.microsoft.com/office/drawing/2014/main" id="{99B6F45E-5AF6-49F5-A161-F8FAFFD79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3" y="2859"/>
                  <a:ext cx="329" cy="173"/>
                </a:xfrm>
                <a:custGeom>
                  <a:avLst/>
                  <a:gdLst>
                    <a:gd name="T0" fmla="*/ 198 w 329"/>
                    <a:gd name="T1" fmla="*/ 0 h 173"/>
                    <a:gd name="T2" fmla="*/ 249 w 329"/>
                    <a:gd name="T3" fmla="*/ 11 h 173"/>
                    <a:gd name="T4" fmla="*/ 286 w 329"/>
                    <a:gd name="T5" fmla="*/ 22 h 173"/>
                    <a:gd name="T6" fmla="*/ 311 w 329"/>
                    <a:gd name="T7" fmla="*/ 36 h 173"/>
                    <a:gd name="T8" fmla="*/ 322 w 329"/>
                    <a:gd name="T9" fmla="*/ 49 h 173"/>
                    <a:gd name="T10" fmla="*/ 328 w 329"/>
                    <a:gd name="T11" fmla="*/ 72 h 173"/>
                    <a:gd name="T12" fmla="*/ 324 w 329"/>
                    <a:gd name="T13" fmla="*/ 94 h 173"/>
                    <a:gd name="T14" fmla="*/ 314 w 329"/>
                    <a:gd name="T15" fmla="*/ 116 h 173"/>
                    <a:gd name="T16" fmla="*/ 296 w 329"/>
                    <a:gd name="T17" fmla="*/ 136 h 173"/>
                    <a:gd name="T18" fmla="*/ 271 w 329"/>
                    <a:gd name="T19" fmla="*/ 150 h 173"/>
                    <a:gd name="T20" fmla="*/ 245 w 329"/>
                    <a:gd name="T21" fmla="*/ 160 h 173"/>
                    <a:gd name="T22" fmla="*/ 211 w 329"/>
                    <a:gd name="T23" fmla="*/ 169 h 173"/>
                    <a:gd name="T24" fmla="*/ 172 w 329"/>
                    <a:gd name="T25" fmla="*/ 172 h 173"/>
                    <a:gd name="T26" fmla="*/ 129 w 329"/>
                    <a:gd name="T27" fmla="*/ 172 h 173"/>
                    <a:gd name="T28" fmla="*/ 84 w 329"/>
                    <a:gd name="T29" fmla="*/ 168 h 173"/>
                    <a:gd name="T30" fmla="*/ 40 w 329"/>
                    <a:gd name="T31" fmla="*/ 158 h 173"/>
                    <a:gd name="T32" fmla="*/ 15 w 329"/>
                    <a:gd name="T33" fmla="*/ 141 h 173"/>
                    <a:gd name="T34" fmla="*/ 1 w 329"/>
                    <a:gd name="T35" fmla="*/ 123 h 173"/>
                    <a:gd name="T36" fmla="*/ 0 w 329"/>
                    <a:gd name="T37" fmla="*/ 103 h 173"/>
                    <a:gd name="T38" fmla="*/ 4 w 329"/>
                    <a:gd name="T39" fmla="*/ 83 h 173"/>
                    <a:gd name="T40" fmla="*/ 18 w 329"/>
                    <a:gd name="T41" fmla="*/ 63 h 173"/>
                    <a:gd name="T42" fmla="*/ 32 w 329"/>
                    <a:gd name="T43" fmla="*/ 45 h 173"/>
                    <a:gd name="T44" fmla="*/ 57 w 329"/>
                    <a:gd name="T45" fmla="*/ 31 h 173"/>
                    <a:gd name="T46" fmla="*/ 44 w 329"/>
                    <a:gd name="T47" fmla="*/ 22 h 17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329" h="173">
                      <a:moveTo>
                        <a:pt x="198" y="0"/>
                      </a:moveTo>
                      <a:lnTo>
                        <a:pt x="249" y="11"/>
                      </a:lnTo>
                      <a:lnTo>
                        <a:pt x="286" y="22"/>
                      </a:lnTo>
                      <a:lnTo>
                        <a:pt x="311" y="36"/>
                      </a:lnTo>
                      <a:lnTo>
                        <a:pt x="322" y="49"/>
                      </a:lnTo>
                      <a:lnTo>
                        <a:pt x="328" y="72"/>
                      </a:lnTo>
                      <a:lnTo>
                        <a:pt x="324" y="94"/>
                      </a:lnTo>
                      <a:lnTo>
                        <a:pt x="314" y="116"/>
                      </a:lnTo>
                      <a:lnTo>
                        <a:pt x="296" y="136"/>
                      </a:lnTo>
                      <a:lnTo>
                        <a:pt x="271" y="150"/>
                      </a:lnTo>
                      <a:lnTo>
                        <a:pt x="245" y="160"/>
                      </a:lnTo>
                      <a:lnTo>
                        <a:pt x="211" y="169"/>
                      </a:lnTo>
                      <a:lnTo>
                        <a:pt x="172" y="172"/>
                      </a:lnTo>
                      <a:lnTo>
                        <a:pt x="129" y="172"/>
                      </a:lnTo>
                      <a:lnTo>
                        <a:pt x="84" y="168"/>
                      </a:lnTo>
                      <a:lnTo>
                        <a:pt x="40" y="158"/>
                      </a:lnTo>
                      <a:lnTo>
                        <a:pt x="15" y="141"/>
                      </a:lnTo>
                      <a:lnTo>
                        <a:pt x="1" y="123"/>
                      </a:lnTo>
                      <a:lnTo>
                        <a:pt x="0" y="103"/>
                      </a:lnTo>
                      <a:lnTo>
                        <a:pt x="4" y="83"/>
                      </a:lnTo>
                      <a:lnTo>
                        <a:pt x="18" y="63"/>
                      </a:lnTo>
                      <a:lnTo>
                        <a:pt x="32" y="45"/>
                      </a:lnTo>
                      <a:lnTo>
                        <a:pt x="57" y="31"/>
                      </a:lnTo>
                      <a:lnTo>
                        <a:pt x="44" y="22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grpSp>
              <p:nvGrpSpPr>
                <p:cNvPr id="10267" name="Group 63">
                  <a:extLst>
                    <a:ext uri="{FF2B5EF4-FFF2-40B4-BE49-F238E27FC236}">
                      <a16:creationId xmlns:a16="http://schemas.microsoft.com/office/drawing/2014/main" id="{281091B4-76F5-40F8-9CF8-8707A19B1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1" y="2672"/>
                  <a:ext cx="277" cy="157"/>
                  <a:chOff x="3741" y="2672"/>
                  <a:chExt cx="277" cy="157"/>
                </a:xfrm>
              </p:grpSpPr>
              <p:grpSp>
                <p:nvGrpSpPr>
                  <p:cNvPr id="10268" name="Group 64">
                    <a:extLst>
                      <a:ext uri="{FF2B5EF4-FFF2-40B4-BE49-F238E27FC236}">
                        <a16:creationId xmlns:a16="http://schemas.microsoft.com/office/drawing/2014/main" id="{D440A491-20B1-4C04-887C-B3E291F12B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82" y="2701"/>
                    <a:ext cx="185" cy="128"/>
                    <a:chOff x="3782" y="2701"/>
                    <a:chExt cx="185" cy="128"/>
                  </a:xfrm>
                </p:grpSpPr>
                <p:sp>
                  <p:nvSpPr>
                    <p:cNvPr id="10272" name="Oval 65">
                      <a:extLst>
                        <a:ext uri="{FF2B5EF4-FFF2-40B4-BE49-F238E27FC236}">
                          <a16:creationId xmlns:a16="http://schemas.microsoft.com/office/drawing/2014/main" id="{13E0A610-F8E2-4EDB-9267-F3480C586B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33" y="2701"/>
                      <a:ext cx="34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zh-HK" altLang="zh-HK"/>
                    </a:p>
                  </p:txBody>
                </p:sp>
                <p:sp>
                  <p:nvSpPr>
                    <p:cNvPr id="10273" name="Oval 66">
                      <a:extLst>
                        <a:ext uri="{FF2B5EF4-FFF2-40B4-BE49-F238E27FC236}">
                          <a16:creationId xmlns:a16="http://schemas.microsoft.com/office/drawing/2014/main" id="{F98871E9-6E33-4945-8342-F6702A04AE6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2" y="2701"/>
                      <a:ext cx="35" cy="128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endParaRPr lang="zh-HK" altLang="zh-HK"/>
                    </a:p>
                  </p:txBody>
                </p:sp>
              </p:grpSp>
              <p:grpSp>
                <p:nvGrpSpPr>
                  <p:cNvPr id="10269" name="Group 67">
                    <a:extLst>
                      <a:ext uri="{FF2B5EF4-FFF2-40B4-BE49-F238E27FC236}">
                        <a16:creationId xmlns:a16="http://schemas.microsoft.com/office/drawing/2014/main" id="{3E9F38D4-0B14-4F83-A24D-D1E77F9C19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741" y="2672"/>
                    <a:ext cx="277" cy="26"/>
                    <a:chOff x="3741" y="2672"/>
                    <a:chExt cx="277" cy="26"/>
                  </a:xfrm>
                </p:grpSpPr>
                <p:sp>
                  <p:nvSpPr>
                    <p:cNvPr id="10270" name="Freeform 68">
                      <a:extLst>
                        <a:ext uri="{FF2B5EF4-FFF2-40B4-BE49-F238E27FC236}">
                          <a16:creationId xmlns:a16="http://schemas.microsoft.com/office/drawing/2014/main" id="{B0513251-5F40-4C7E-AB8D-6208A61A1F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1" y="2673"/>
                      <a:ext cx="110" cy="25"/>
                    </a:xfrm>
                    <a:custGeom>
                      <a:avLst/>
                      <a:gdLst>
                        <a:gd name="T0" fmla="*/ 0 w 110"/>
                        <a:gd name="T1" fmla="*/ 24 h 25"/>
                        <a:gd name="T2" fmla="*/ 25 w 110"/>
                        <a:gd name="T3" fmla="*/ 10 h 25"/>
                        <a:gd name="T4" fmla="*/ 50 w 110"/>
                        <a:gd name="T5" fmla="*/ 2 h 25"/>
                        <a:gd name="T6" fmla="*/ 81 w 110"/>
                        <a:gd name="T7" fmla="*/ 0 h 25"/>
                        <a:gd name="T8" fmla="*/ 109 w 110"/>
                        <a:gd name="T9" fmla="*/ 4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10" h="25">
                          <a:moveTo>
                            <a:pt x="0" y="24"/>
                          </a:moveTo>
                          <a:lnTo>
                            <a:pt x="25" y="10"/>
                          </a:lnTo>
                          <a:lnTo>
                            <a:pt x="50" y="2"/>
                          </a:lnTo>
                          <a:lnTo>
                            <a:pt x="81" y="0"/>
                          </a:lnTo>
                          <a:lnTo>
                            <a:pt x="109" y="4"/>
                          </a:lnTo>
                        </a:path>
                      </a:pathLst>
                    </a:custGeom>
                    <a:noFill/>
                    <a:ln w="50800" cap="rnd" cmpd="sng">
                      <a:solidFill>
                        <a:srgbClr val="A04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  <p:sp>
                  <p:nvSpPr>
                    <p:cNvPr id="10271" name="Freeform 69">
                      <a:extLst>
                        <a:ext uri="{FF2B5EF4-FFF2-40B4-BE49-F238E27FC236}">
                          <a16:creationId xmlns:a16="http://schemas.microsoft.com/office/drawing/2014/main" id="{C9B29F6F-5064-4695-B662-23FF6B0E631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10" y="2672"/>
                      <a:ext cx="108" cy="24"/>
                    </a:xfrm>
                    <a:custGeom>
                      <a:avLst/>
                      <a:gdLst>
                        <a:gd name="T0" fmla="*/ 107 w 108"/>
                        <a:gd name="T1" fmla="*/ 23 h 24"/>
                        <a:gd name="T2" fmla="*/ 82 w 108"/>
                        <a:gd name="T3" fmla="*/ 11 h 24"/>
                        <a:gd name="T4" fmla="*/ 58 w 108"/>
                        <a:gd name="T5" fmla="*/ 3 h 24"/>
                        <a:gd name="T6" fmla="*/ 28 w 108"/>
                        <a:gd name="T7" fmla="*/ 0 h 24"/>
                        <a:gd name="T8" fmla="*/ 0 w 108"/>
                        <a:gd name="T9" fmla="*/ 3 h 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08" h="24">
                          <a:moveTo>
                            <a:pt x="107" y="23"/>
                          </a:moveTo>
                          <a:lnTo>
                            <a:pt x="82" y="11"/>
                          </a:lnTo>
                          <a:lnTo>
                            <a:pt x="58" y="3"/>
                          </a:lnTo>
                          <a:lnTo>
                            <a:pt x="28" y="0"/>
                          </a:lnTo>
                          <a:lnTo>
                            <a:pt x="0" y="3"/>
                          </a:lnTo>
                        </a:path>
                      </a:pathLst>
                    </a:custGeom>
                    <a:noFill/>
                    <a:ln w="50800" cap="rnd" cmpd="sng">
                      <a:solidFill>
                        <a:srgbClr val="A04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HK" altLang="en-US"/>
                    </a:p>
                  </p:txBody>
                </p:sp>
              </p:grpSp>
            </p:grpSp>
          </p:grpSp>
        </p:grpSp>
      </p:grpSp>
      <p:sp>
        <p:nvSpPr>
          <p:cNvPr id="10255" name="Rectangle 70">
            <a:extLst>
              <a:ext uri="{FF2B5EF4-FFF2-40B4-BE49-F238E27FC236}">
                <a16:creationId xmlns:a16="http://schemas.microsoft.com/office/drawing/2014/main" id="{6DC84758-879D-4A06-A472-AAEECE9A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88" y="4694238"/>
            <a:ext cx="1292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HK" b="1">
                <a:solidFill>
                  <a:schemeClr val="bg2"/>
                </a:solidFill>
                <a:ea typeface="新細明體" panose="02020500000000000000" pitchFamily="18" charset="-120"/>
              </a:rPr>
              <a:t>Sample</a:t>
            </a:r>
          </a:p>
        </p:txBody>
      </p:sp>
      <p:sp>
        <p:nvSpPr>
          <p:cNvPr id="10256" name="Line 71">
            <a:extLst>
              <a:ext uri="{FF2B5EF4-FFF2-40B4-BE49-F238E27FC236}">
                <a16:creationId xmlns:a16="http://schemas.microsoft.com/office/drawing/2014/main" id="{33AE7FFD-7DEE-4C16-A871-11AB802FFC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58140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  <p:grpSp>
        <p:nvGrpSpPr>
          <p:cNvPr id="10257" name="Group 72">
            <a:extLst>
              <a:ext uri="{FF2B5EF4-FFF2-40B4-BE49-F238E27FC236}">
                <a16:creationId xmlns:a16="http://schemas.microsoft.com/office/drawing/2014/main" id="{CE9A140A-7079-4460-AF7E-99552645F86F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1981200"/>
            <a:ext cx="2286000" cy="2286000"/>
            <a:chOff x="4128" y="1248"/>
            <a:chExt cx="1440" cy="1440"/>
          </a:xfrm>
        </p:grpSpPr>
        <p:sp>
          <p:nvSpPr>
            <p:cNvPr id="10259" name="AutoShape 73">
              <a:extLst>
                <a:ext uri="{FF2B5EF4-FFF2-40B4-BE49-F238E27FC236}">
                  <a16:creationId xmlns:a16="http://schemas.microsoft.com/office/drawing/2014/main" id="{DA19C51D-AAF5-4914-87CE-64EC8EC25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248"/>
              <a:ext cx="1436" cy="1200"/>
            </a:xfrm>
            <a:prstGeom prst="wedgeRoundRectCallout">
              <a:avLst>
                <a:gd name="adj1" fmla="val -36528"/>
                <a:gd name="adj2" fmla="val 66667"/>
                <a:gd name="adj3" fmla="val 16667"/>
              </a:avLst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HK" altLang="zh-HK" b="1"/>
            </a:p>
          </p:txBody>
        </p:sp>
        <p:sp>
          <p:nvSpPr>
            <p:cNvPr id="10260" name="Rectangle 74">
              <a:extLst>
                <a:ext uri="{FF2B5EF4-FFF2-40B4-BE49-F238E27FC236}">
                  <a16:creationId xmlns:a16="http://schemas.microsoft.com/office/drawing/2014/main" id="{9609B75C-78B2-442F-B5A0-B5BD1AC12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344"/>
              <a:ext cx="1392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E0B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HK" b="1">
                  <a:ea typeface="新細明體" panose="02020500000000000000" pitchFamily="18" charset="-120"/>
                </a:rPr>
                <a:t>I am 95% confident that </a:t>
              </a:r>
              <a:r>
                <a:rPr lang="el-GR" altLang="zh-HK" b="1">
                  <a:cs typeface="Arial" panose="020B0604020202020204" pitchFamily="34" charset="0"/>
                </a:rPr>
                <a:t>μ</a:t>
              </a:r>
              <a:r>
                <a:rPr lang="en-US" altLang="zh-HK" b="1">
                  <a:ea typeface="新細明體" panose="02020500000000000000" pitchFamily="18" charset="-120"/>
                </a:rPr>
                <a:t> is between 40 &amp; 60.</a:t>
              </a:r>
            </a:p>
          </p:txBody>
        </p:sp>
      </p:grpSp>
      <p:sp>
        <p:nvSpPr>
          <p:cNvPr id="10258" name="Line 75">
            <a:extLst>
              <a:ext uri="{FF2B5EF4-FFF2-40B4-BE49-F238E27FC236}">
                <a16:creationId xmlns:a16="http://schemas.microsoft.com/office/drawing/2014/main" id="{947F85C6-0408-438F-831F-F7297D874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7432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HK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54F4B0A9-87E4-446C-B9DD-537D3FA79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524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524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1B8D59-EAC3-4CBB-B646-FDCC579CB758}" type="slidenum">
              <a:rPr lang="en-US" altLang="zh-HK" sz="2000"/>
              <a:pPr eaLnBrk="1" hangingPunct="1"/>
              <a:t>9</a:t>
            </a:fld>
            <a:endParaRPr lang="en-US" altLang="zh-HK" sz="20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1349CE3-0A04-4110-90FB-1F762BF65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 eaLnBrk="1" hangingPunct="1"/>
            <a:r>
              <a:rPr lang="en-US" altLang="zh-HK">
                <a:ea typeface="新細明體" panose="02020500000000000000" pitchFamily="18" charset="-120"/>
              </a:rPr>
              <a:t>Why does it work?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1B6602C9-180C-4B24-A52F-02DAE7D1D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77200" cy="5029200"/>
          </a:xfrm>
        </p:spPr>
        <p:txBody>
          <a:bodyPr/>
          <a:lstStyle/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     is within        of its mean </a:t>
            </a:r>
            <a:r>
              <a:rPr lang="en-US" altLang="zh-HK">
                <a:solidFill>
                  <a:srgbClr val="006600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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about </a:t>
            </a:r>
            <a:r>
              <a:rPr lang="en-US" altLang="zh-HK">
                <a:solidFill>
                  <a:srgbClr val="006600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95%</a:t>
            </a:r>
            <a:r>
              <a:rPr lang="en-US" altLang="zh-HK">
                <a:ea typeface="新細明體" panose="02020500000000000000" pitchFamily="18" charset="-120"/>
                <a:sym typeface="Symbol" panose="05050102010706020507" pitchFamily="18" charset="2"/>
              </a:rPr>
              <a:t> of the time</a:t>
            </a:r>
          </a:p>
          <a:p>
            <a:pPr marL="742950" lvl="1" indent="-285750" defTabSz="914400" eaLnBrk="1" hangingPunct="1"/>
            <a:r>
              <a:rPr lang="en-US" altLang="zh-HK">
                <a:ea typeface="新細明體" panose="02020500000000000000" pitchFamily="18" charset="-120"/>
              </a:rPr>
              <a:t> Because       is an estimator of       (the standard deviation of the sampling distribution of     </a:t>
            </a:r>
            <a:r>
              <a:rPr lang="en-US" altLang="zh-HK" sz="1600">
                <a:ea typeface="新細明體" panose="02020500000000000000" pitchFamily="18" charset="-120"/>
              </a:rPr>
              <a:t> </a:t>
            </a:r>
            <a:r>
              <a:rPr lang="en-US" altLang="zh-HK">
                <a:ea typeface="新細明體" panose="02020500000000000000" pitchFamily="18" charset="-120"/>
              </a:rPr>
              <a:t>)</a:t>
            </a:r>
            <a:endParaRPr lang="en-US" altLang="zh-HK">
              <a:ea typeface="新細明體" panose="02020500000000000000" pitchFamily="18" charset="-120"/>
              <a:sym typeface="Symbol" panose="05050102010706020507" pitchFamily="18" charset="2"/>
            </a:endParaRPr>
          </a:p>
          <a:p>
            <a:pPr marL="342900" indent="-342900" defTabSz="914400" eaLnBrk="1" hangingPunct="1">
              <a:buClr>
                <a:srgbClr val="333399"/>
              </a:buClr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buClr>
                <a:srgbClr val="333399"/>
              </a:buClr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buClr>
                <a:srgbClr val="333399"/>
              </a:buClr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>
              <a:buClr>
                <a:srgbClr val="333399"/>
              </a:buClr>
              <a:buFont typeface="Wingdings" panose="05000000000000000000" pitchFamily="2" charset="2"/>
              <a:buNone/>
            </a:pPr>
            <a:endParaRPr lang="en-US" altLang="zh-HK">
              <a:ea typeface="新細明體" panose="02020500000000000000" pitchFamily="18" charset="-120"/>
            </a:endParaRPr>
          </a:p>
          <a:p>
            <a:pPr marL="342900" indent="-342900" defTabSz="914400" eaLnBrk="1" hangingPunct="1"/>
            <a:r>
              <a:rPr lang="en-US" altLang="zh-HK">
                <a:ea typeface="新細明體" panose="02020500000000000000" pitchFamily="18" charset="-120"/>
              </a:rPr>
              <a:t> This also says that </a:t>
            </a:r>
            <a:r>
              <a:rPr lang="en-US" altLang="zh-HK">
                <a:solidFill>
                  <a:srgbClr val="006600"/>
                </a:solidFill>
                <a:ea typeface="新細明體" panose="02020500000000000000" pitchFamily="18" charset="-120"/>
                <a:sym typeface="Symbol" panose="05050102010706020507" pitchFamily="18" charset="2"/>
              </a:rPr>
              <a:t></a:t>
            </a:r>
            <a:r>
              <a:rPr lang="en-US" altLang="zh-HK">
                <a:ea typeface="新細明體" panose="02020500000000000000" pitchFamily="18" charset="-120"/>
              </a:rPr>
              <a:t> is within       of      about </a:t>
            </a:r>
          </a:p>
          <a:p>
            <a:pPr marL="342900" indent="-342900" defTabSz="914400" eaLnBrk="1" hangingPunct="1">
              <a:buFont typeface="Wingdings" panose="05000000000000000000" pitchFamily="2" charset="2"/>
              <a:buNone/>
            </a:pPr>
            <a:r>
              <a:rPr lang="en-US" altLang="zh-HK">
                <a:solidFill>
                  <a:srgbClr val="006600"/>
                </a:solidFill>
                <a:ea typeface="新細明體" panose="02020500000000000000" pitchFamily="18" charset="-120"/>
              </a:rPr>
              <a:t>     95%</a:t>
            </a:r>
            <a:r>
              <a:rPr lang="en-US" altLang="zh-HK">
                <a:ea typeface="新細明體" panose="02020500000000000000" pitchFamily="18" charset="-120"/>
              </a:rPr>
              <a:t> of the time</a:t>
            </a:r>
          </a:p>
        </p:txBody>
      </p:sp>
      <p:graphicFrame>
        <p:nvGraphicFramePr>
          <p:cNvPr id="11269" name="Object 4">
            <a:extLst>
              <a:ext uri="{FF2B5EF4-FFF2-40B4-BE49-F238E27FC236}">
                <a16:creationId xmlns:a16="http://schemas.microsoft.com/office/drawing/2014/main" id="{8A769A04-74CC-46E9-B628-37A0832013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524000"/>
          <a:ext cx="2825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3" imgW="171534" imgH="180900" progId="Equation.3">
                  <p:embed/>
                </p:oleObj>
              </mc:Choice>
              <mc:Fallback>
                <p:oleObj name="Equation" r:id="rId3" imgW="171534" imgH="18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524000"/>
                        <a:ext cx="28257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5">
            <a:extLst>
              <a:ext uri="{FF2B5EF4-FFF2-40B4-BE49-F238E27FC236}">
                <a16:creationId xmlns:a16="http://schemas.microsoft.com/office/drawing/2014/main" id="{A7C750FE-7D90-4684-9347-7B10A86D4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524000"/>
          <a:ext cx="581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quation" r:id="rId5" imgW="285801" imgH="218970" progId="Equation.3">
                  <p:embed/>
                </p:oleObj>
              </mc:Choice>
              <mc:Fallback>
                <p:oleObj name="Equation" r:id="rId5" imgW="285801" imgH="21897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24000"/>
                        <a:ext cx="581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6">
            <a:extLst>
              <a:ext uri="{FF2B5EF4-FFF2-40B4-BE49-F238E27FC236}">
                <a16:creationId xmlns:a16="http://schemas.microsoft.com/office/drawing/2014/main" id="{9C2F20DE-A898-4120-89BE-6815794ACD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438400"/>
          <a:ext cx="3540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7" imgW="190444" imgH="218970" progId="Equation.3">
                  <p:embed/>
                </p:oleObj>
              </mc:Choice>
              <mc:Fallback>
                <p:oleObj name="Equation" r:id="rId7" imgW="190444" imgH="21897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438400"/>
                        <a:ext cx="35401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2" name="Object 7">
            <a:extLst>
              <a:ext uri="{FF2B5EF4-FFF2-40B4-BE49-F238E27FC236}">
                <a16:creationId xmlns:a16="http://schemas.microsoft.com/office/drawing/2014/main" id="{883FDC86-F60F-4CE9-A7C2-BC189671BD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2438400"/>
          <a:ext cx="3762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Equation" r:id="rId9" imgW="209623" imgH="218970" progId="Equation.3">
                  <p:embed/>
                </p:oleObj>
              </mc:Choice>
              <mc:Fallback>
                <p:oleObj name="Equation" r:id="rId9" imgW="209623" imgH="2189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438400"/>
                        <a:ext cx="376238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8">
            <a:extLst>
              <a:ext uri="{FF2B5EF4-FFF2-40B4-BE49-F238E27FC236}">
                <a16:creationId xmlns:a16="http://schemas.microsoft.com/office/drawing/2014/main" id="{22EFA3E6-AD3B-4E58-A0C0-121BAAA69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2819400"/>
          <a:ext cx="3095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11" imgW="171534" imgH="180900" progId="Equation.3">
                  <p:embed/>
                </p:oleObj>
              </mc:Choice>
              <mc:Fallback>
                <p:oleObj name="Equation" r:id="rId11" imgW="171534" imgH="180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819400"/>
                        <a:ext cx="309563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4" name="Object 9">
            <a:extLst>
              <a:ext uri="{FF2B5EF4-FFF2-40B4-BE49-F238E27FC236}">
                <a16:creationId xmlns:a16="http://schemas.microsoft.com/office/drawing/2014/main" id="{34FF8056-D522-4E6C-9A51-352F20E334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5334000"/>
          <a:ext cx="581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13" imgW="285801" imgH="218970" progId="Equation.3">
                  <p:embed/>
                </p:oleObj>
              </mc:Choice>
              <mc:Fallback>
                <p:oleObj name="Equation" r:id="rId13" imgW="285801" imgH="21897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334000"/>
                        <a:ext cx="581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0">
            <a:extLst>
              <a:ext uri="{FF2B5EF4-FFF2-40B4-BE49-F238E27FC236}">
                <a16:creationId xmlns:a16="http://schemas.microsoft.com/office/drawing/2014/main" id="{1FE0F423-3AA8-4382-BBDE-F5C096EAAB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5334000"/>
          <a:ext cx="3524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15" imgW="171534" imgH="180900" progId="Equation.3">
                  <p:embed/>
                </p:oleObj>
              </mc:Choice>
              <mc:Fallback>
                <p:oleObj name="Equation" r:id="rId15" imgW="171534" imgH="180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334000"/>
                        <a:ext cx="3524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6" name="Group 11">
            <a:extLst>
              <a:ext uri="{FF2B5EF4-FFF2-40B4-BE49-F238E27FC236}">
                <a16:creationId xmlns:a16="http://schemas.microsoft.com/office/drawing/2014/main" id="{765FC440-8298-42D3-8B36-45ACD26ECBB3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3124200"/>
            <a:ext cx="3397250" cy="1825625"/>
            <a:chOff x="604" y="1949"/>
            <a:chExt cx="2140" cy="1150"/>
          </a:xfrm>
        </p:grpSpPr>
        <p:grpSp>
          <p:nvGrpSpPr>
            <p:cNvPr id="11297" name="Group 12">
              <a:extLst>
                <a:ext uri="{FF2B5EF4-FFF2-40B4-BE49-F238E27FC236}">
                  <a16:creationId xmlns:a16="http://schemas.microsoft.com/office/drawing/2014/main" id="{86CD96E3-2345-4591-AB2A-7328213A13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" y="1949"/>
              <a:ext cx="2140" cy="539"/>
              <a:chOff x="1861" y="1629"/>
              <a:chExt cx="2140" cy="582"/>
            </a:xfrm>
          </p:grpSpPr>
          <p:sp>
            <p:nvSpPr>
              <p:cNvPr id="11303" name="Line 13">
                <a:extLst>
                  <a:ext uri="{FF2B5EF4-FFF2-40B4-BE49-F238E27FC236}">
                    <a16:creationId xmlns:a16="http://schemas.microsoft.com/office/drawing/2014/main" id="{0674F0AD-B07E-48F5-AE70-1C43CD51C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0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4" name="Line 14">
                <a:extLst>
                  <a:ext uri="{FF2B5EF4-FFF2-40B4-BE49-F238E27FC236}">
                    <a16:creationId xmlns:a16="http://schemas.microsoft.com/office/drawing/2014/main" id="{2E2445C8-B038-4D1B-9A6E-F268311E5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8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5" name="Line 15">
                <a:extLst>
                  <a:ext uri="{FF2B5EF4-FFF2-40B4-BE49-F238E27FC236}">
                    <a16:creationId xmlns:a16="http://schemas.microsoft.com/office/drawing/2014/main" id="{0AE769BF-BA6A-4299-8173-46252FCAB7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62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6" name="Line 16">
                <a:extLst>
                  <a:ext uri="{FF2B5EF4-FFF2-40B4-BE49-F238E27FC236}">
                    <a16:creationId xmlns:a16="http://schemas.microsoft.com/office/drawing/2014/main" id="{DCFC05AA-606E-499A-AA30-4653BA628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1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7" name="Line 17">
                <a:extLst>
                  <a:ext uri="{FF2B5EF4-FFF2-40B4-BE49-F238E27FC236}">
                    <a16:creationId xmlns:a16="http://schemas.microsoft.com/office/drawing/2014/main" id="{8A81D3CE-BF06-41CF-9352-7D42736DF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0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8" name="Line 18">
                <a:extLst>
                  <a:ext uri="{FF2B5EF4-FFF2-40B4-BE49-F238E27FC236}">
                    <a16:creationId xmlns:a16="http://schemas.microsoft.com/office/drawing/2014/main" id="{46328579-4273-4091-97C4-B75B7E32C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9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309" name="Line 19">
                <a:extLst>
                  <a:ext uri="{FF2B5EF4-FFF2-40B4-BE49-F238E27FC236}">
                    <a16:creationId xmlns:a16="http://schemas.microsoft.com/office/drawing/2014/main" id="{E4BC4D6C-D935-477C-8EF3-E8596407A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2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grpSp>
            <p:nvGrpSpPr>
              <p:cNvPr id="11310" name="Group 20">
                <a:extLst>
                  <a:ext uri="{FF2B5EF4-FFF2-40B4-BE49-F238E27FC236}">
                    <a16:creationId xmlns:a16="http://schemas.microsoft.com/office/drawing/2014/main" id="{746D1D69-2FC6-4E34-9B0A-66DEF38A89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1" y="1629"/>
                <a:ext cx="2140" cy="567"/>
                <a:chOff x="986" y="434"/>
                <a:chExt cx="2140" cy="567"/>
              </a:xfrm>
            </p:grpSpPr>
            <p:sp>
              <p:nvSpPr>
                <p:cNvPr id="11311" name="Line 21">
                  <a:extLst>
                    <a:ext uri="{FF2B5EF4-FFF2-40B4-BE49-F238E27FC236}">
                      <a16:creationId xmlns:a16="http://schemas.microsoft.com/office/drawing/2014/main" id="{6A357194-E276-4EA7-8E22-7D4E356BB7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" y="1001"/>
                  <a:ext cx="214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1312" name="Freeform 22">
                  <a:extLst>
                    <a:ext uri="{FF2B5EF4-FFF2-40B4-BE49-F238E27FC236}">
                      <a16:creationId xmlns:a16="http://schemas.microsoft.com/office/drawing/2014/main" id="{60029AC4-5E20-413E-9F5E-81E8C7249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434"/>
                  <a:ext cx="2140" cy="567"/>
                </a:xfrm>
                <a:custGeom>
                  <a:avLst/>
                  <a:gdLst>
                    <a:gd name="T0" fmla="*/ 29 w 446"/>
                    <a:gd name="T1" fmla="*/ 567 h 242"/>
                    <a:gd name="T2" fmla="*/ 67 w 446"/>
                    <a:gd name="T3" fmla="*/ 567 h 242"/>
                    <a:gd name="T4" fmla="*/ 106 w 446"/>
                    <a:gd name="T5" fmla="*/ 567 h 242"/>
                    <a:gd name="T6" fmla="*/ 149 w 446"/>
                    <a:gd name="T7" fmla="*/ 565 h 242"/>
                    <a:gd name="T8" fmla="*/ 187 w 446"/>
                    <a:gd name="T9" fmla="*/ 565 h 242"/>
                    <a:gd name="T10" fmla="*/ 226 w 446"/>
                    <a:gd name="T11" fmla="*/ 562 h 242"/>
                    <a:gd name="T12" fmla="*/ 269 w 446"/>
                    <a:gd name="T13" fmla="*/ 560 h 242"/>
                    <a:gd name="T14" fmla="*/ 307 w 446"/>
                    <a:gd name="T15" fmla="*/ 558 h 242"/>
                    <a:gd name="T16" fmla="*/ 345 w 446"/>
                    <a:gd name="T17" fmla="*/ 553 h 242"/>
                    <a:gd name="T18" fmla="*/ 389 w 446"/>
                    <a:gd name="T19" fmla="*/ 546 h 242"/>
                    <a:gd name="T20" fmla="*/ 427 w 446"/>
                    <a:gd name="T21" fmla="*/ 534 h 242"/>
                    <a:gd name="T22" fmla="*/ 470 w 446"/>
                    <a:gd name="T23" fmla="*/ 522 h 242"/>
                    <a:gd name="T24" fmla="*/ 509 w 446"/>
                    <a:gd name="T25" fmla="*/ 504 h 242"/>
                    <a:gd name="T26" fmla="*/ 547 w 446"/>
                    <a:gd name="T27" fmla="*/ 483 h 242"/>
                    <a:gd name="T28" fmla="*/ 590 w 446"/>
                    <a:gd name="T29" fmla="*/ 455 h 242"/>
                    <a:gd name="T30" fmla="*/ 629 w 446"/>
                    <a:gd name="T31" fmla="*/ 422 h 242"/>
                    <a:gd name="T32" fmla="*/ 667 w 446"/>
                    <a:gd name="T33" fmla="*/ 382 h 242"/>
                    <a:gd name="T34" fmla="*/ 710 w 446"/>
                    <a:gd name="T35" fmla="*/ 340 h 242"/>
                    <a:gd name="T36" fmla="*/ 749 w 446"/>
                    <a:gd name="T37" fmla="*/ 291 h 242"/>
                    <a:gd name="T38" fmla="*/ 787 w 446"/>
                    <a:gd name="T39" fmla="*/ 239 h 242"/>
                    <a:gd name="T40" fmla="*/ 830 w 446"/>
                    <a:gd name="T41" fmla="*/ 187 h 242"/>
                    <a:gd name="T42" fmla="*/ 868 w 446"/>
                    <a:gd name="T43" fmla="*/ 138 h 242"/>
                    <a:gd name="T44" fmla="*/ 912 w 446"/>
                    <a:gd name="T45" fmla="*/ 94 h 242"/>
                    <a:gd name="T46" fmla="*/ 950 w 446"/>
                    <a:gd name="T47" fmla="*/ 54 h 242"/>
                    <a:gd name="T48" fmla="*/ 988 w 446"/>
                    <a:gd name="T49" fmla="*/ 23 h 242"/>
                    <a:gd name="T50" fmla="*/ 1032 w 446"/>
                    <a:gd name="T51" fmla="*/ 5 h 242"/>
                    <a:gd name="T52" fmla="*/ 1070 w 446"/>
                    <a:gd name="T53" fmla="*/ 0 h 242"/>
                    <a:gd name="T54" fmla="*/ 1108 w 446"/>
                    <a:gd name="T55" fmla="*/ 5 h 242"/>
                    <a:gd name="T56" fmla="*/ 1152 w 446"/>
                    <a:gd name="T57" fmla="*/ 23 h 242"/>
                    <a:gd name="T58" fmla="*/ 1190 w 446"/>
                    <a:gd name="T59" fmla="*/ 54 h 242"/>
                    <a:gd name="T60" fmla="*/ 1228 w 446"/>
                    <a:gd name="T61" fmla="*/ 94 h 242"/>
                    <a:gd name="T62" fmla="*/ 1272 w 446"/>
                    <a:gd name="T63" fmla="*/ 138 h 242"/>
                    <a:gd name="T64" fmla="*/ 1310 w 446"/>
                    <a:gd name="T65" fmla="*/ 187 h 242"/>
                    <a:gd name="T66" fmla="*/ 1353 w 446"/>
                    <a:gd name="T67" fmla="*/ 239 h 242"/>
                    <a:gd name="T68" fmla="*/ 1391 w 446"/>
                    <a:gd name="T69" fmla="*/ 291 h 242"/>
                    <a:gd name="T70" fmla="*/ 1430 w 446"/>
                    <a:gd name="T71" fmla="*/ 340 h 242"/>
                    <a:gd name="T72" fmla="*/ 1473 w 446"/>
                    <a:gd name="T73" fmla="*/ 382 h 242"/>
                    <a:gd name="T74" fmla="*/ 1511 w 446"/>
                    <a:gd name="T75" fmla="*/ 422 h 242"/>
                    <a:gd name="T76" fmla="*/ 1550 w 446"/>
                    <a:gd name="T77" fmla="*/ 455 h 242"/>
                    <a:gd name="T78" fmla="*/ 1593 w 446"/>
                    <a:gd name="T79" fmla="*/ 483 h 242"/>
                    <a:gd name="T80" fmla="*/ 1631 w 446"/>
                    <a:gd name="T81" fmla="*/ 504 h 242"/>
                    <a:gd name="T82" fmla="*/ 1670 w 446"/>
                    <a:gd name="T83" fmla="*/ 522 h 242"/>
                    <a:gd name="T84" fmla="*/ 1713 w 446"/>
                    <a:gd name="T85" fmla="*/ 534 h 242"/>
                    <a:gd name="T86" fmla="*/ 1751 w 446"/>
                    <a:gd name="T87" fmla="*/ 546 h 242"/>
                    <a:gd name="T88" fmla="*/ 1795 w 446"/>
                    <a:gd name="T89" fmla="*/ 553 h 242"/>
                    <a:gd name="T90" fmla="*/ 1833 w 446"/>
                    <a:gd name="T91" fmla="*/ 558 h 242"/>
                    <a:gd name="T92" fmla="*/ 1871 w 446"/>
                    <a:gd name="T93" fmla="*/ 560 h 242"/>
                    <a:gd name="T94" fmla="*/ 1914 w 446"/>
                    <a:gd name="T95" fmla="*/ 562 h 242"/>
                    <a:gd name="T96" fmla="*/ 1953 w 446"/>
                    <a:gd name="T97" fmla="*/ 565 h 242"/>
                    <a:gd name="T98" fmla="*/ 1991 w 446"/>
                    <a:gd name="T99" fmla="*/ 565 h 242"/>
                    <a:gd name="T100" fmla="*/ 2034 w 446"/>
                    <a:gd name="T101" fmla="*/ 567 h 242"/>
                    <a:gd name="T102" fmla="*/ 2073 w 446"/>
                    <a:gd name="T103" fmla="*/ 567 h 242"/>
                    <a:gd name="T104" fmla="*/ 2111 w 446"/>
                    <a:gd name="T105" fmla="*/ 567 h 2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6" h="242">
                      <a:moveTo>
                        <a:pt x="0" y="242"/>
                      </a:moveTo>
                      <a:lnTo>
                        <a:pt x="3" y="242"/>
                      </a:lnTo>
                      <a:lnTo>
                        <a:pt x="6" y="242"/>
                      </a:lnTo>
                      <a:lnTo>
                        <a:pt x="8" y="242"/>
                      </a:lnTo>
                      <a:lnTo>
                        <a:pt x="11" y="242"/>
                      </a:lnTo>
                      <a:lnTo>
                        <a:pt x="14" y="242"/>
                      </a:lnTo>
                      <a:lnTo>
                        <a:pt x="17" y="242"/>
                      </a:lnTo>
                      <a:lnTo>
                        <a:pt x="20" y="242"/>
                      </a:lnTo>
                      <a:lnTo>
                        <a:pt x="22" y="242"/>
                      </a:lnTo>
                      <a:lnTo>
                        <a:pt x="25" y="242"/>
                      </a:lnTo>
                      <a:lnTo>
                        <a:pt x="28" y="241"/>
                      </a:lnTo>
                      <a:lnTo>
                        <a:pt x="31" y="241"/>
                      </a:lnTo>
                      <a:lnTo>
                        <a:pt x="33" y="241"/>
                      </a:lnTo>
                      <a:lnTo>
                        <a:pt x="36" y="241"/>
                      </a:lnTo>
                      <a:lnTo>
                        <a:pt x="39" y="241"/>
                      </a:lnTo>
                      <a:lnTo>
                        <a:pt x="42" y="241"/>
                      </a:lnTo>
                      <a:lnTo>
                        <a:pt x="45" y="241"/>
                      </a:lnTo>
                      <a:lnTo>
                        <a:pt x="47" y="240"/>
                      </a:lnTo>
                      <a:lnTo>
                        <a:pt x="50" y="240"/>
                      </a:lnTo>
                      <a:lnTo>
                        <a:pt x="53" y="240"/>
                      </a:lnTo>
                      <a:lnTo>
                        <a:pt x="56" y="239"/>
                      </a:lnTo>
                      <a:lnTo>
                        <a:pt x="59" y="239"/>
                      </a:lnTo>
                      <a:lnTo>
                        <a:pt x="61" y="238"/>
                      </a:lnTo>
                      <a:lnTo>
                        <a:pt x="64" y="238"/>
                      </a:lnTo>
                      <a:lnTo>
                        <a:pt x="67" y="237"/>
                      </a:lnTo>
                      <a:lnTo>
                        <a:pt x="70" y="236"/>
                      </a:lnTo>
                      <a:lnTo>
                        <a:pt x="72" y="236"/>
                      </a:lnTo>
                      <a:lnTo>
                        <a:pt x="75" y="235"/>
                      </a:lnTo>
                      <a:lnTo>
                        <a:pt x="78" y="234"/>
                      </a:lnTo>
                      <a:lnTo>
                        <a:pt x="81" y="233"/>
                      </a:lnTo>
                      <a:lnTo>
                        <a:pt x="84" y="231"/>
                      </a:lnTo>
                      <a:lnTo>
                        <a:pt x="86" y="230"/>
                      </a:lnTo>
                      <a:lnTo>
                        <a:pt x="89" y="228"/>
                      </a:lnTo>
                      <a:lnTo>
                        <a:pt x="92" y="227"/>
                      </a:lnTo>
                      <a:lnTo>
                        <a:pt x="95" y="225"/>
                      </a:lnTo>
                      <a:lnTo>
                        <a:pt x="98" y="223"/>
                      </a:lnTo>
                      <a:lnTo>
                        <a:pt x="100" y="220"/>
                      </a:lnTo>
                      <a:lnTo>
                        <a:pt x="103" y="218"/>
                      </a:lnTo>
                      <a:lnTo>
                        <a:pt x="106" y="215"/>
                      </a:lnTo>
                      <a:lnTo>
                        <a:pt x="109" y="212"/>
                      </a:lnTo>
                      <a:lnTo>
                        <a:pt x="112" y="209"/>
                      </a:lnTo>
                      <a:lnTo>
                        <a:pt x="114" y="206"/>
                      </a:lnTo>
                      <a:lnTo>
                        <a:pt x="117" y="202"/>
                      </a:lnTo>
                      <a:lnTo>
                        <a:pt x="120" y="198"/>
                      </a:lnTo>
                      <a:lnTo>
                        <a:pt x="123" y="194"/>
                      </a:lnTo>
                      <a:lnTo>
                        <a:pt x="125" y="190"/>
                      </a:lnTo>
                      <a:lnTo>
                        <a:pt x="128" y="185"/>
                      </a:lnTo>
                      <a:lnTo>
                        <a:pt x="131" y="180"/>
                      </a:lnTo>
                      <a:lnTo>
                        <a:pt x="134" y="175"/>
                      </a:lnTo>
                      <a:lnTo>
                        <a:pt x="137" y="169"/>
                      </a:lnTo>
                      <a:lnTo>
                        <a:pt x="139" y="163"/>
                      </a:lnTo>
                      <a:lnTo>
                        <a:pt x="142" y="157"/>
                      </a:lnTo>
                      <a:lnTo>
                        <a:pt x="145" y="151"/>
                      </a:lnTo>
                      <a:lnTo>
                        <a:pt x="148" y="145"/>
                      </a:lnTo>
                      <a:lnTo>
                        <a:pt x="151" y="138"/>
                      </a:lnTo>
                      <a:lnTo>
                        <a:pt x="153" y="131"/>
                      </a:lnTo>
                      <a:lnTo>
                        <a:pt x="156" y="124"/>
                      </a:lnTo>
                      <a:lnTo>
                        <a:pt x="159" y="117"/>
                      </a:lnTo>
                      <a:lnTo>
                        <a:pt x="162" y="110"/>
                      </a:lnTo>
                      <a:lnTo>
                        <a:pt x="164" y="102"/>
                      </a:lnTo>
                      <a:lnTo>
                        <a:pt x="167" y="95"/>
                      </a:lnTo>
                      <a:lnTo>
                        <a:pt x="170" y="88"/>
                      </a:lnTo>
                      <a:lnTo>
                        <a:pt x="173" y="80"/>
                      </a:lnTo>
                      <a:lnTo>
                        <a:pt x="176" y="73"/>
                      </a:lnTo>
                      <a:lnTo>
                        <a:pt x="178" y="66"/>
                      </a:lnTo>
                      <a:lnTo>
                        <a:pt x="181" y="59"/>
                      </a:lnTo>
                      <a:lnTo>
                        <a:pt x="184" y="52"/>
                      </a:lnTo>
                      <a:lnTo>
                        <a:pt x="187" y="46"/>
                      </a:lnTo>
                      <a:lnTo>
                        <a:pt x="190" y="40"/>
                      </a:lnTo>
                      <a:lnTo>
                        <a:pt x="192" y="34"/>
                      </a:lnTo>
                      <a:lnTo>
                        <a:pt x="195" y="28"/>
                      </a:lnTo>
                      <a:lnTo>
                        <a:pt x="198" y="23"/>
                      </a:lnTo>
                      <a:lnTo>
                        <a:pt x="201" y="18"/>
                      </a:lnTo>
                      <a:lnTo>
                        <a:pt x="203" y="14"/>
                      </a:lnTo>
                      <a:lnTo>
                        <a:pt x="206" y="10"/>
                      </a:lnTo>
                      <a:lnTo>
                        <a:pt x="209" y="7"/>
                      </a:lnTo>
                      <a:lnTo>
                        <a:pt x="212" y="4"/>
                      </a:lnTo>
                      <a:lnTo>
                        <a:pt x="215" y="2"/>
                      </a:lnTo>
                      <a:lnTo>
                        <a:pt x="217" y="1"/>
                      </a:lnTo>
                      <a:lnTo>
                        <a:pt x="220" y="0"/>
                      </a:lnTo>
                      <a:lnTo>
                        <a:pt x="223" y="0"/>
                      </a:lnTo>
                      <a:lnTo>
                        <a:pt x="226" y="0"/>
                      </a:lnTo>
                      <a:lnTo>
                        <a:pt x="229" y="1"/>
                      </a:lnTo>
                      <a:lnTo>
                        <a:pt x="231" y="2"/>
                      </a:lnTo>
                      <a:lnTo>
                        <a:pt x="234" y="4"/>
                      </a:lnTo>
                      <a:lnTo>
                        <a:pt x="237" y="7"/>
                      </a:lnTo>
                      <a:lnTo>
                        <a:pt x="240" y="10"/>
                      </a:lnTo>
                      <a:lnTo>
                        <a:pt x="243" y="14"/>
                      </a:lnTo>
                      <a:lnTo>
                        <a:pt x="245" y="18"/>
                      </a:lnTo>
                      <a:lnTo>
                        <a:pt x="248" y="23"/>
                      </a:lnTo>
                      <a:lnTo>
                        <a:pt x="251" y="28"/>
                      </a:lnTo>
                      <a:lnTo>
                        <a:pt x="254" y="34"/>
                      </a:lnTo>
                      <a:lnTo>
                        <a:pt x="256" y="40"/>
                      </a:lnTo>
                      <a:lnTo>
                        <a:pt x="259" y="46"/>
                      </a:lnTo>
                      <a:lnTo>
                        <a:pt x="262" y="52"/>
                      </a:lnTo>
                      <a:lnTo>
                        <a:pt x="265" y="59"/>
                      </a:lnTo>
                      <a:lnTo>
                        <a:pt x="268" y="66"/>
                      </a:lnTo>
                      <a:lnTo>
                        <a:pt x="270" y="73"/>
                      </a:lnTo>
                      <a:lnTo>
                        <a:pt x="273" y="80"/>
                      </a:lnTo>
                      <a:lnTo>
                        <a:pt x="276" y="88"/>
                      </a:lnTo>
                      <a:lnTo>
                        <a:pt x="279" y="95"/>
                      </a:lnTo>
                      <a:lnTo>
                        <a:pt x="282" y="102"/>
                      </a:lnTo>
                      <a:lnTo>
                        <a:pt x="284" y="110"/>
                      </a:lnTo>
                      <a:lnTo>
                        <a:pt x="287" y="117"/>
                      </a:lnTo>
                      <a:lnTo>
                        <a:pt x="290" y="124"/>
                      </a:lnTo>
                      <a:lnTo>
                        <a:pt x="293" y="131"/>
                      </a:lnTo>
                      <a:lnTo>
                        <a:pt x="295" y="138"/>
                      </a:lnTo>
                      <a:lnTo>
                        <a:pt x="298" y="145"/>
                      </a:lnTo>
                      <a:lnTo>
                        <a:pt x="301" y="151"/>
                      </a:lnTo>
                      <a:lnTo>
                        <a:pt x="304" y="157"/>
                      </a:lnTo>
                      <a:lnTo>
                        <a:pt x="307" y="163"/>
                      </a:lnTo>
                      <a:lnTo>
                        <a:pt x="309" y="169"/>
                      </a:lnTo>
                      <a:lnTo>
                        <a:pt x="312" y="175"/>
                      </a:lnTo>
                      <a:lnTo>
                        <a:pt x="315" y="180"/>
                      </a:lnTo>
                      <a:lnTo>
                        <a:pt x="318" y="185"/>
                      </a:lnTo>
                      <a:lnTo>
                        <a:pt x="321" y="190"/>
                      </a:lnTo>
                      <a:lnTo>
                        <a:pt x="323" y="194"/>
                      </a:lnTo>
                      <a:lnTo>
                        <a:pt x="326" y="198"/>
                      </a:lnTo>
                      <a:lnTo>
                        <a:pt x="329" y="202"/>
                      </a:lnTo>
                      <a:lnTo>
                        <a:pt x="332" y="206"/>
                      </a:lnTo>
                      <a:lnTo>
                        <a:pt x="335" y="209"/>
                      </a:lnTo>
                      <a:lnTo>
                        <a:pt x="337" y="212"/>
                      </a:lnTo>
                      <a:lnTo>
                        <a:pt x="340" y="215"/>
                      </a:lnTo>
                      <a:lnTo>
                        <a:pt x="343" y="218"/>
                      </a:lnTo>
                      <a:lnTo>
                        <a:pt x="346" y="220"/>
                      </a:lnTo>
                      <a:lnTo>
                        <a:pt x="348" y="223"/>
                      </a:lnTo>
                      <a:lnTo>
                        <a:pt x="351" y="225"/>
                      </a:lnTo>
                      <a:lnTo>
                        <a:pt x="354" y="227"/>
                      </a:lnTo>
                      <a:lnTo>
                        <a:pt x="357" y="228"/>
                      </a:lnTo>
                      <a:lnTo>
                        <a:pt x="360" y="230"/>
                      </a:lnTo>
                      <a:lnTo>
                        <a:pt x="362" y="231"/>
                      </a:lnTo>
                      <a:lnTo>
                        <a:pt x="365" y="233"/>
                      </a:lnTo>
                      <a:lnTo>
                        <a:pt x="368" y="234"/>
                      </a:lnTo>
                      <a:lnTo>
                        <a:pt x="371" y="235"/>
                      </a:lnTo>
                      <a:lnTo>
                        <a:pt x="374" y="236"/>
                      </a:lnTo>
                      <a:lnTo>
                        <a:pt x="376" y="236"/>
                      </a:lnTo>
                      <a:lnTo>
                        <a:pt x="379" y="237"/>
                      </a:lnTo>
                      <a:lnTo>
                        <a:pt x="382" y="238"/>
                      </a:lnTo>
                      <a:lnTo>
                        <a:pt x="385" y="238"/>
                      </a:lnTo>
                      <a:lnTo>
                        <a:pt x="387" y="239"/>
                      </a:lnTo>
                      <a:lnTo>
                        <a:pt x="390" y="239"/>
                      </a:lnTo>
                      <a:lnTo>
                        <a:pt x="393" y="240"/>
                      </a:lnTo>
                      <a:lnTo>
                        <a:pt x="396" y="240"/>
                      </a:lnTo>
                      <a:lnTo>
                        <a:pt x="399" y="240"/>
                      </a:lnTo>
                      <a:lnTo>
                        <a:pt x="401" y="241"/>
                      </a:lnTo>
                      <a:lnTo>
                        <a:pt x="404" y="241"/>
                      </a:lnTo>
                      <a:lnTo>
                        <a:pt x="407" y="241"/>
                      </a:lnTo>
                      <a:lnTo>
                        <a:pt x="410" y="241"/>
                      </a:lnTo>
                      <a:lnTo>
                        <a:pt x="413" y="241"/>
                      </a:lnTo>
                      <a:lnTo>
                        <a:pt x="415" y="241"/>
                      </a:lnTo>
                      <a:lnTo>
                        <a:pt x="418" y="241"/>
                      </a:lnTo>
                      <a:lnTo>
                        <a:pt x="421" y="242"/>
                      </a:lnTo>
                      <a:lnTo>
                        <a:pt x="424" y="242"/>
                      </a:lnTo>
                      <a:lnTo>
                        <a:pt x="426" y="242"/>
                      </a:lnTo>
                      <a:lnTo>
                        <a:pt x="429" y="242"/>
                      </a:lnTo>
                      <a:lnTo>
                        <a:pt x="432" y="242"/>
                      </a:lnTo>
                      <a:lnTo>
                        <a:pt x="435" y="242"/>
                      </a:lnTo>
                      <a:lnTo>
                        <a:pt x="438" y="242"/>
                      </a:lnTo>
                      <a:lnTo>
                        <a:pt x="440" y="242"/>
                      </a:lnTo>
                      <a:lnTo>
                        <a:pt x="443" y="242"/>
                      </a:lnTo>
                      <a:lnTo>
                        <a:pt x="446" y="242"/>
                      </a:lnTo>
                    </a:path>
                  </a:pathLst>
                </a:custGeom>
                <a:noFill/>
                <a:ln w="25400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</p:grpSp>
        </p:grpSp>
        <p:sp>
          <p:nvSpPr>
            <p:cNvPr id="11298" name="Line 23">
              <a:extLst>
                <a:ext uri="{FF2B5EF4-FFF2-40B4-BE49-F238E27FC236}">
                  <a16:creationId xmlns:a16="http://schemas.microsoft.com/office/drawing/2014/main" id="{84FDC1D6-1E62-4B5F-AA0D-9679703FD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2711"/>
              <a:ext cx="104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1299" name="Text Box 24">
              <a:extLst>
                <a:ext uri="{FF2B5EF4-FFF2-40B4-BE49-F238E27FC236}">
                  <a16:creationId xmlns:a16="http://schemas.microsoft.com/office/drawing/2014/main" id="{7ED28AEB-B1F8-4F7E-BAF9-E26426EDA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7" y="2462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006600"/>
                  </a:solidFill>
                  <a:latin typeface="Symbol" panose="05050102010706020507" pitchFamily="18" charset="2"/>
                  <a:ea typeface="新細明體" panose="02020500000000000000" pitchFamily="18" charset="-120"/>
                  <a:sym typeface="宋体" panose="02010600030101010101" pitchFamily="2" charset="-122"/>
                </a:rPr>
                <a:t></a:t>
              </a:r>
              <a:endParaRPr lang="en-US" altLang="zh-HK" sz="1800">
                <a:latin typeface="Symbol" panose="05050102010706020507" pitchFamily="18" charset="2"/>
                <a:ea typeface="新細明體" panose="02020500000000000000" pitchFamily="18" charset="-120"/>
              </a:endParaRPr>
            </a:p>
          </p:txBody>
        </p:sp>
        <p:sp>
          <p:nvSpPr>
            <p:cNvPr id="11300" name="Line 25">
              <a:extLst>
                <a:ext uri="{FF2B5EF4-FFF2-40B4-BE49-F238E27FC236}">
                  <a16:creationId xmlns:a16="http://schemas.microsoft.com/office/drawing/2014/main" id="{C74CEB58-9E9D-408E-9A4E-A4AC69455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2" y="2414"/>
              <a:ext cx="26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graphicFrame>
          <p:nvGraphicFramePr>
            <p:cNvPr id="11301" name="Object 26">
              <a:extLst>
                <a:ext uri="{FF2B5EF4-FFF2-40B4-BE49-F238E27FC236}">
                  <a16:creationId xmlns:a16="http://schemas.microsoft.com/office/drawing/2014/main" id="{6971F128-EF00-4535-9190-B9CB9465B03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9" y="2173"/>
            <a:ext cx="225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0" name="Equation" r:id="rId17" imgW="209623" imgH="218970" progId="Equation.3">
                    <p:embed/>
                  </p:oleObj>
                </mc:Choice>
                <mc:Fallback>
                  <p:oleObj name="Equation" r:id="rId17" imgW="209623" imgH="21897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9" y="2173"/>
                          <a:ext cx="225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02" name="Object 27">
              <a:extLst>
                <a:ext uri="{FF2B5EF4-FFF2-40B4-BE49-F238E27FC236}">
                  <a16:creationId xmlns:a16="http://schemas.microsoft.com/office/drawing/2014/main" id="{34E48498-90DF-4A86-8790-25756F4335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77" y="2719"/>
            <a:ext cx="984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1" name="Equation" r:id="rId19" imgW="1019212" imgH="419040" progId="Equation.3">
                    <p:embed/>
                  </p:oleObj>
                </mc:Choice>
                <mc:Fallback>
                  <p:oleObj name="Equation" r:id="rId19" imgW="1019212" imgH="41904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7" y="2719"/>
                          <a:ext cx="984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77" name="Group 28">
            <a:extLst>
              <a:ext uri="{FF2B5EF4-FFF2-40B4-BE49-F238E27FC236}">
                <a16:creationId xmlns:a16="http://schemas.microsoft.com/office/drawing/2014/main" id="{47086271-4096-4A24-9050-6532110D57CB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124200"/>
            <a:ext cx="3397250" cy="2035175"/>
            <a:chOff x="2970" y="1960"/>
            <a:chExt cx="2140" cy="1282"/>
          </a:xfrm>
        </p:grpSpPr>
        <p:grpSp>
          <p:nvGrpSpPr>
            <p:cNvPr id="11278" name="Group 29">
              <a:extLst>
                <a:ext uri="{FF2B5EF4-FFF2-40B4-BE49-F238E27FC236}">
                  <a16:creationId xmlns:a16="http://schemas.microsoft.com/office/drawing/2014/main" id="{6971FF31-BB16-4733-BFDF-EF5932E781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0" y="1960"/>
              <a:ext cx="2140" cy="539"/>
              <a:chOff x="1861" y="1629"/>
              <a:chExt cx="2140" cy="582"/>
            </a:xfrm>
          </p:grpSpPr>
          <p:sp>
            <p:nvSpPr>
              <p:cNvPr id="11287" name="Line 30">
                <a:extLst>
                  <a:ext uri="{FF2B5EF4-FFF2-40B4-BE49-F238E27FC236}">
                    <a16:creationId xmlns:a16="http://schemas.microsoft.com/office/drawing/2014/main" id="{AC4F5A6E-DA35-462E-B85E-3D0229B2F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0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88" name="Line 31">
                <a:extLst>
                  <a:ext uri="{FF2B5EF4-FFF2-40B4-BE49-F238E27FC236}">
                    <a16:creationId xmlns:a16="http://schemas.microsoft.com/office/drawing/2014/main" id="{7D8BBE71-739A-41E1-83E6-4984E64011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98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89" name="Line 32">
                <a:extLst>
                  <a:ext uri="{FF2B5EF4-FFF2-40B4-BE49-F238E27FC236}">
                    <a16:creationId xmlns:a16="http://schemas.microsoft.com/office/drawing/2014/main" id="{7D1CDF2A-61EE-42F3-BB81-2C20DC371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62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90" name="Line 33">
                <a:extLst>
                  <a:ext uri="{FF2B5EF4-FFF2-40B4-BE49-F238E27FC236}">
                    <a16:creationId xmlns:a16="http://schemas.microsoft.com/office/drawing/2014/main" id="{1AC10A9A-BA56-4D4B-85AA-B7C69E25B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1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91" name="Line 34">
                <a:extLst>
                  <a:ext uri="{FF2B5EF4-FFF2-40B4-BE49-F238E27FC236}">
                    <a16:creationId xmlns:a16="http://schemas.microsoft.com/office/drawing/2014/main" id="{D83E7283-15A0-4151-9547-B9B73ECB30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0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92" name="Line 35">
                <a:extLst>
                  <a:ext uri="{FF2B5EF4-FFF2-40B4-BE49-F238E27FC236}">
                    <a16:creationId xmlns:a16="http://schemas.microsoft.com/office/drawing/2014/main" id="{D9E49B5E-B9E2-4F7A-9B30-13292D85A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9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sp>
            <p:nvSpPr>
              <p:cNvPr id="11293" name="Line 36">
                <a:extLst>
                  <a:ext uri="{FF2B5EF4-FFF2-40B4-BE49-F238E27FC236}">
                    <a16:creationId xmlns:a16="http://schemas.microsoft.com/office/drawing/2014/main" id="{F27998B5-0AED-4655-8E81-7F61C5379F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2" y="2179"/>
                <a:ext cx="1" cy="3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HK" altLang="en-US"/>
              </a:p>
            </p:txBody>
          </p:sp>
          <p:grpSp>
            <p:nvGrpSpPr>
              <p:cNvPr id="11294" name="Group 37">
                <a:extLst>
                  <a:ext uri="{FF2B5EF4-FFF2-40B4-BE49-F238E27FC236}">
                    <a16:creationId xmlns:a16="http://schemas.microsoft.com/office/drawing/2014/main" id="{D58FA3AB-C38F-49C8-9D73-E3B451DBB1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1" y="1629"/>
                <a:ext cx="2140" cy="567"/>
                <a:chOff x="986" y="434"/>
                <a:chExt cx="2140" cy="567"/>
              </a:xfrm>
            </p:grpSpPr>
            <p:sp>
              <p:nvSpPr>
                <p:cNvPr id="11295" name="Line 38">
                  <a:extLst>
                    <a:ext uri="{FF2B5EF4-FFF2-40B4-BE49-F238E27FC236}">
                      <a16:creationId xmlns:a16="http://schemas.microsoft.com/office/drawing/2014/main" id="{9A6B40C8-AD12-4235-87F8-5567FB2A92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" y="1001"/>
                  <a:ext cx="2140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  <p:sp>
              <p:nvSpPr>
                <p:cNvPr id="11296" name="Freeform 39">
                  <a:extLst>
                    <a:ext uri="{FF2B5EF4-FFF2-40B4-BE49-F238E27FC236}">
                      <a16:creationId xmlns:a16="http://schemas.microsoft.com/office/drawing/2014/main" id="{D591CB55-228D-4EAA-AFC2-C1F319145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434"/>
                  <a:ext cx="2140" cy="567"/>
                </a:xfrm>
                <a:custGeom>
                  <a:avLst/>
                  <a:gdLst>
                    <a:gd name="T0" fmla="*/ 29 w 446"/>
                    <a:gd name="T1" fmla="*/ 567 h 242"/>
                    <a:gd name="T2" fmla="*/ 67 w 446"/>
                    <a:gd name="T3" fmla="*/ 567 h 242"/>
                    <a:gd name="T4" fmla="*/ 106 w 446"/>
                    <a:gd name="T5" fmla="*/ 567 h 242"/>
                    <a:gd name="T6" fmla="*/ 149 w 446"/>
                    <a:gd name="T7" fmla="*/ 565 h 242"/>
                    <a:gd name="T8" fmla="*/ 187 w 446"/>
                    <a:gd name="T9" fmla="*/ 565 h 242"/>
                    <a:gd name="T10" fmla="*/ 226 w 446"/>
                    <a:gd name="T11" fmla="*/ 562 h 242"/>
                    <a:gd name="T12" fmla="*/ 269 w 446"/>
                    <a:gd name="T13" fmla="*/ 560 h 242"/>
                    <a:gd name="T14" fmla="*/ 307 w 446"/>
                    <a:gd name="T15" fmla="*/ 558 h 242"/>
                    <a:gd name="T16" fmla="*/ 345 w 446"/>
                    <a:gd name="T17" fmla="*/ 553 h 242"/>
                    <a:gd name="T18" fmla="*/ 389 w 446"/>
                    <a:gd name="T19" fmla="*/ 546 h 242"/>
                    <a:gd name="T20" fmla="*/ 427 w 446"/>
                    <a:gd name="T21" fmla="*/ 534 h 242"/>
                    <a:gd name="T22" fmla="*/ 470 w 446"/>
                    <a:gd name="T23" fmla="*/ 522 h 242"/>
                    <a:gd name="T24" fmla="*/ 509 w 446"/>
                    <a:gd name="T25" fmla="*/ 504 h 242"/>
                    <a:gd name="T26" fmla="*/ 547 w 446"/>
                    <a:gd name="T27" fmla="*/ 483 h 242"/>
                    <a:gd name="T28" fmla="*/ 590 w 446"/>
                    <a:gd name="T29" fmla="*/ 455 h 242"/>
                    <a:gd name="T30" fmla="*/ 629 w 446"/>
                    <a:gd name="T31" fmla="*/ 422 h 242"/>
                    <a:gd name="T32" fmla="*/ 667 w 446"/>
                    <a:gd name="T33" fmla="*/ 382 h 242"/>
                    <a:gd name="T34" fmla="*/ 710 w 446"/>
                    <a:gd name="T35" fmla="*/ 340 h 242"/>
                    <a:gd name="T36" fmla="*/ 749 w 446"/>
                    <a:gd name="T37" fmla="*/ 291 h 242"/>
                    <a:gd name="T38" fmla="*/ 787 w 446"/>
                    <a:gd name="T39" fmla="*/ 239 h 242"/>
                    <a:gd name="T40" fmla="*/ 830 w 446"/>
                    <a:gd name="T41" fmla="*/ 187 h 242"/>
                    <a:gd name="T42" fmla="*/ 868 w 446"/>
                    <a:gd name="T43" fmla="*/ 138 h 242"/>
                    <a:gd name="T44" fmla="*/ 912 w 446"/>
                    <a:gd name="T45" fmla="*/ 94 h 242"/>
                    <a:gd name="T46" fmla="*/ 950 w 446"/>
                    <a:gd name="T47" fmla="*/ 54 h 242"/>
                    <a:gd name="T48" fmla="*/ 988 w 446"/>
                    <a:gd name="T49" fmla="*/ 23 h 242"/>
                    <a:gd name="T50" fmla="*/ 1032 w 446"/>
                    <a:gd name="T51" fmla="*/ 5 h 242"/>
                    <a:gd name="T52" fmla="*/ 1070 w 446"/>
                    <a:gd name="T53" fmla="*/ 0 h 242"/>
                    <a:gd name="T54" fmla="*/ 1108 w 446"/>
                    <a:gd name="T55" fmla="*/ 5 h 242"/>
                    <a:gd name="T56" fmla="*/ 1152 w 446"/>
                    <a:gd name="T57" fmla="*/ 23 h 242"/>
                    <a:gd name="T58" fmla="*/ 1190 w 446"/>
                    <a:gd name="T59" fmla="*/ 54 h 242"/>
                    <a:gd name="T60" fmla="*/ 1228 w 446"/>
                    <a:gd name="T61" fmla="*/ 94 h 242"/>
                    <a:gd name="T62" fmla="*/ 1272 w 446"/>
                    <a:gd name="T63" fmla="*/ 138 h 242"/>
                    <a:gd name="T64" fmla="*/ 1310 w 446"/>
                    <a:gd name="T65" fmla="*/ 187 h 242"/>
                    <a:gd name="T66" fmla="*/ 1353 w 446"/>
                    <a:gd name="T67" fmla="*/ 239 h 242"/>
                    <a:gd name="T68" fmla="*/ 1391 w 446"/>
                    <a:gd name="T69" fmla="*/ 291 h 242"/>
                    <a:gd name="T70" fmla="*/ 1430 w 446"/>
                    <a:gd name="T71" fmla="*/ 340 h 242"/>
                    <a:gd name="T72" fmla="*/ 1473 w 446"/>
                    <a:gd name="T73" fmla="*/ 382 h 242"/>
                    <a:gd name="T74" fmla="*/ 1511 w 446"/>
                    <a:gd name="T75" fmla="*/ 422 h 242"/>
                    <a:gd name="T76" fmla="*/ 1550 w 446"/>
                    <a:gd name="T77" fmla="*/ 455 h 242"/>
                    <a:gd name="T78" fmla="*/ 1593 w 446"/>
                    <a:gd name="T79" fmla="*/ 483 h 242"/>
                    <a:gd name="T80" fmla="*/ 1631 w 446"/>
                    <a:gd name="T81" fmla="*/ 504 h 242"/>
                    <a:gd name="T82" fmla="*/ 1670 w 446"/>
                    <a:gd name="T83" fmla="*/ 522 h 242"/>
                    <a:gd name="T84" fmla="*/ 1713 w 446"/>
                    <a:gd name="T85" fmla="*/ 534 h 242"/>
                    <a:gd name="T86" fmla="*/ 1751 w 446"/>
                    <a:gd name="T87" fmla="*/ 546 h 242"/>
                    <a:gd name="T88" fmla="*/ 1795 w 446"/>
                    <a:gd name="T89" fmla="*/ 553 h 242"/>
                    <a:gd name="T90" fmla="*/ 1833 w 446"/>
                    <a:gd name="T91" fmla="*/ 558 h 242"/>
                    <a:gd name="T92" fmla="*/ 1871 w 446"/>
                    <a:gd name="T93" fmla="*/ 560 h 242"/>
                    <a:gd name="T94" fmla="*/ 1914 w 446"/>
                    <a:gd name="T95" fmla="*/ 562 h 242"/>
                    <a:gd name="T96" fmla="*/ 1953 w 446"/>
                    <a:gd name="T97" fmla="*/ 565 h 242"/>
                    <a:gd name="T98" fmla="*/ 1991 w 446"/>
                    <a:gd name="T99" fmla="*/ 565 h 242"/>
                    <a:gd name="T100" fmla="*/ 2034 w 446"/>
                    <a:gd name="T101" fmla="*/ 567 h 242"/>
                    <a:gd name="T102" fmla="*/ 2073 w 446"/>
                    <a:gd name="T103" fmla="*/ 567 h 242"/>
                    <a:gd name="T104" fmla="*/ 2111 w 446"/>
                    <a:gd name="T105" fmla="*/ 567 h 2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6" h="242">
                      <a:moveTo>
                        <a:pt x="0" y="242"/>
                      </a:moveTo>
                      <a:lnTo>
                        <a:pt x="3" y="242"/>
                      </a:lnTo>
                      <a:lnTo>
                        <a:pt x="6" y="242"/>
                      </a:lnTo>
                      <a:lnTo>
                        <a:pt x="8" y="242"/>
                      </a:lnTo>
                      <a:lnTo>
                        <a:pt x="11" y="242"/>
                      </a:lnTo>
                      <a:lnTo>
                        <a:pt x="14" y="242"/>
                      </a:lnTo>
                      <a:lnTo>
                        <a:pt x="17" y="242"/>
                      </a:lnTo>
                      <a:lnTo>
                        <a:pt x="20" y="242"/>
                      </a:lnTo>
                      <a:lnTo>
                        <a:pt x="22" y="242"/>
                      </a:lnTo>
                      <a:lnTo>
                        <a:pt x="25" y="242"/>
                      </a:lnTo>
                      <a:lnTo>
                        <a:pt x="28" y="241"/>
                      </a:lnTo>
                      <a:lnTo>
                        <a:pt x="31" y="241"/>
                      </a:lnTo>
                      <a:lnTo>
                        <a:pt x="33" y="241"/>
                      </a:lnTo>
                      <a:lnTo>
                        <a:pt x="36" y="241"/>
                      </a:lnTo>
                      <a:lnTo>
                        <a:pt x="39" y="241"/>
                      </a:lnTo>
                      <a:lnTo>
                        <a:pt x="42" y="241"/>
                      </a:lnTo>
                      <a:lnTo>
                        <a:pt x="45" y="241"/>
                      </a:lnTo>
                      <a:lnTo>
                        <a:pt x="47" y="240"/>
                      </a:lnTo>
                      <a:lnTo>
                        <a:pt x="50" y="240"/>
                      </a:lnTo>
                      <a:lnTo>
                        <a:pt x="53" y="240"/>
                      </a:lnTo>
                      <a:lnTo>
                        <a:pt x="56" y="239"/>
                      </a:lnTo>
                      <a:lnTo>
                        <a:pt x="59" y="239"/>
                      </a:lnTo>
                      <a:lnTo>
                        <a:pt x="61" y="238"/>
                      </a:lnTo>
                      <a:lnTo>
                        <a:pt x="64" y="238"/>
                      </a:lnTo>
                      <a:lnTo>
                        <a:pt x="67" y="237"/>
                      </a:lnTo>
                      <a:lnTo>
                        <a:pt x="70" y="236"/>
                      </a:lnTo>
                      <a:lnTo>
                        <a:pt x="72" y="236"/>
                      </a:lnTo>
                      <a:lnTo>
                        <a:pt x="75" y="235"/>
                      </a:lnTo>
                      <a:lnTo>
                        <a:pt x="78" y="234"/>
                      </a:lnTo>
                      <a:lnTo>
                        <a:pt x="81" y="233"/>
                      </a:lnTo>
                      <a:lnTo>
                        <a:pt x="84" y="231"/>
                      </a:lnTo>
                      <a:lnTo>
                        <a:pt x="86" y="230"/>
                      </a:lnTo>
                      <a:lnTo>
                        <a:pt x="89" y="228"/>
                      </a:lnTo>
                      <a:lnTo>
                        <a:pt x="92" y="227"/>
                      </a:lnTo>
                      <a:lnTo>
                        <a:pt x="95" y="225"/>
                      </a:lnTo>
                      <a:lnTo>
                        <a:pt x="98" y="223"/>
                      </a:lnTo>
                      <a:lnTo>
                        <a:pt x="100" y="220"/>
                      </a:lnTo>
                      <a:lnTo>
                        <a:pt x="103" y="218"/>
                      </a:lnTo>
                      <a:lnTo>
                        <a:pt x="106" y="215"/>
                      </a:lnTo>
                      <a:lnTo>
                        <a:pt x="109" y="212"/>
                      </a:lnTo>
                      <a:lnTo>
                        <a:pt x="112" y="209"/>
                      </a:lnTo>
                      <a:lnTo>
                        <a:pt x="114" y="206"/>
                      </a:lnTo>
                      <a:lnTo>
                        <a:pt x="117" y="202"/>
                      </a:lnTo>
                      <a:lnTo>
                        <a:pt x="120" y="198"/>
                      </a:lnTo>
                      <a:lnTo>
                        <a:pt x="123" y="194"/>
                      </a:lnTo>
                      <a:lnTo>
                        <a:pt x="125" y="190"/>
                      </a:lnTo>
                      <a:lnTo>
                        <a:pt x="128" y="185"/>
                      </a:lnTo>
                      <a:lnTo>
                        <a:pt x="131" y="180"/>
                      </a:lnTo>
                      <a:lnTo>
                        <a:pt x="134" y="175"/>
                      </a:lnTo>
                      <a:lnTo>
                        <a:pt x="137" y="169"/>
                      </a:lnTo>
                      <a:lnTo>
                        <a:pt x="139" y="163"/>
                      </a:lnTo>
                      <a:lnTo>
                        <a:pt x="142" y="157"/>
                      </a:lnTo>
                      <a:lnTo>
                        <a:pt x="145" y="151"/>
                      </a:lnTo>
                      <a:lnTo>
                        <a:pt x="148" y="145"/>
                      </a:lnTo>
                      <a:lnTo>
                        <a:pt x="151" y="138"/>
                      </a:lnTo>
                      <a:lnTo>
                        <a:pt x="153" y="131"/>
                      </a:lnTo>
                      <a:lnTo>
                        <a:pt x="156" y="124"/>
                      </a:lnTo>
                      <a:lnTo>
                        <a:pt x="159" y="117"/>
                      </a:lnTo>
                      <a:lnTo>
                        <a:pt x="162" y="110"/>
                      </a:lnTo>
                      <a:lnTo>
                        <a:pt x="164" y="102"/>
                      </a:lnTo>
                      <a:lnTo>
                        <a:pt x="167" y="95"/>
                      </a:lnTo>
                      <a:lnTo>
                        <a:pt x="170" y="88"/>
                      </a:lnTo>
                      <a:lnTo>
                        <a:pt x="173" y="80"/>
                      </a:lnTo>
                      <a:lnTo>
                        <a:pt x="176" y="73"/>
                      </a:lnTo>
                      <a:lnTo>
                        <a:pt x="178" y="66"/>
                      </a:lnTo>
                      <a:lnTo>
                        <a:pt x="181" y="59"/>
                      </a:lnTo>
                      <a:lnTo>
                        <a:pt x="184" y="52"/>
                      </a:lnTo>
                      <a:lnTo>
                        <a:pt x="187" y="46"/>
                      </a:lnTo>
                      <a:lnTo>
                        <a:pt x="190" y="40"/>
                      </a:lnTo>
                      <a:lnTo>
                        <a:pt x="192" y="34"/>
                      </a:lnTo>
                      <a:lnTo>
                        <a:pt x="195" y="28"/>
                      </a:lnTo>
                      <a:lnTo>
                        <a:pt x="198" y="23"/>
                      </a:lnTo>
                      <a:lnTo>
                        <a:pt x="201" y="18"/>
                      </a:lnTo>
                      <a:lnTo>
                        <a:pt x="203" y="14"/>
                      </a:lnTo>
                      <a:lnTo>
                        <a:pt x="206" y="10"/>
                      </a:lnTo>
                      <a:lnTo>
                        <a:pt x="209" y="7"/>
                      </a:lnTo>
                      <a:lnTo>
                        <a:pt x="212" y="4"/>
                      </a:lnTo>
                      <a:lnTo>
                        <a:pt x="215" y="2"/>
                      </a:lnTo>
                      <a:lnTo>
                        <a:pt x="217" y="1"/>
                      </a:lnTo>
                      <a:lnTo>
                        <a:pt x="220" y="0"/>
                      </a:lnTo>
                      <a:lnTo>
                        <a:pt x="223" y="0"/>
                      </a:lnTo>
                      <a:lnTo>
                        <a:pt x="226" y="0"/>
                      </a:lnTo>
                      <a:lnTo>
                        <a:pt x="229" y="1"/>
                      </a:lnTo>
                      <a:lnTo>
                        <a:pt x="231" y="2"/>
                      </a:lnTo>
                      <a:lnTo>
                        <a:pt x="234" y="4"/>
                      </a:lnTo>
                      <a:lnTo>
                        <a:pt x="237" y="7"/>
                      </a:lnTo>
                      <a:lnTo>
                        <a:pt x="240" y="10"/>
                      </a:lnTo>
                      <a:lnTo>
                        <a:pt x="243" y="14"/>
                      </a:lnTo>
                      <a:lnTo>
                        <a:pt x="245" y="18"/>
                      </a:lnTo>
                      <a:lnTo>
                        <a:pt x="248" y="23"/>
                      </a:lnTo>
                      <a:lnTo>
                        <a:pt x="251" y="28"/>
                      </a:lnTo>
                      <a:lnTo>
                        <a:pt x="254" y="34"/>
                      </a:lnTo>
                      <a:lnTo>
                        <a:pt x="256" y="40"/>
                      </a:lnTo>
                      <a:lnTo>
                        <a:pt x="259" y="46"/>
                      </a:lnTo>
                      <a:lnTo>
                        <a:pt x="262" y="52"/>
                      </a:lnTo>
                      <a:lnTo>
                        <a:pt x="265" y="59"/>
                      </a:lnTo>
                      <a:lnTo>
                        <a:pt x="268" y="66"/>
                      </a:lnTo>
                      <a:lnTo>
                        <a:pt x="270" y="73"/>
                      </a:lnTo>
                      <a:lnTo>
                        <a:pt x="273" y="80"/>
                      </a:lnTo>
                      <a:lnTo>
                        <a:pt x="276" y="88"/>
                      </a:lnTo>
                      <a:lnTo>
                        <a:pt x="279" y="95"/>
                      </a:lnTo>
                      <a:lnTo>
                        <a:pt x="282" y="102"/>
                      </a:lnTo>
                      <a:lnTo>
                        <a:pt x="284" y="110"/>
                      </a:lnTo>
                      <a:lnTo>
                        <a:pt x="287" y="117"/>
                      </a:lnTo>
                      <a:lnTo>
                        <a:pt x="290" y="124"/>
                      </a:lnTo>
                      <a:lnTo>
                        <a:pt x="293" y="131"/>
                      </a:lnTo>
                      <a:lnTo>
                        <a:pt x="295" y="138"/>
                      </a:lnTo>
                      <a:lnTo>
                        <a:pt x="298" y="145"/>
                      </a:lnTo>
                      <a:lnTo>
                        <a:pt x="301" y="151"/>
                      </a:lnTo>
                      <a:lnTo>
                        <a:pt x="304" y="157"/>
                      </a:lnTo>
                      <a:lnTo>
                        <a:pt x="307" y="163"/>
                      </a:lnTo>
                      <a:lnTo>
                        <a:pt x="309" y="169"/>
                      </a:lnTo>
                      <a:lnTo>
                        <a:pt x="312" y="175"/>
                      </a:lnTo>
                      <a:lnTo>
                        <a:pt x="315" y="180"/>
                      </a:lnTo>
                      <a:lnTo>
                        <a:pt x="318" y="185"/>
                      </a:lnTo>
                      <a:lnTo>
                        <a:pt x="321" y="190"/>
                      </a:lnTo>
                      <a:lnTo>
                        <a:pt x="323" y="194"/>
                      </a:lnTo>
                      <a:lnTo>
                        <a:pt x="326" y="198"/>
                      </a:lnTo>
                      <a:lnTo>
                        <a:pt x="329" y="202"/>
                      </a:lnTo>
                      <a:lnTo>
                        <a:pt x="332" y="206"/>
                      </a:lnTo>
                      <a:lnTo>
                        <a:pt x="335" y="209"/>
                      </a:lnTo>
                      <a:lnTo>
                        <a:pt x="337" y="212"/>
                      </a:lnTo>
                      <a:lnTo>
                        <a:pt x="340" y="215"/>
                      </a:lnTo>
                      <a:lnTo>
                        <a:pt x="343" y="218"/>
                      </a:lnTo>
                      <a:lnTo>
                        <a:pt x="346" y="220"/>
                      </a:lnTo>
                      <a:lnTo>
                        <a:pt x="348" y="223"/>
                      </a:lnTo>
                      <a:lnTo>
                        <a:pt x="351" y="225"/>
                      </a:lnTo>
                      <a:lnTo>
                        <a:pt x="354" y="227"/>
                      </a:lnTo>
                      <a:lnTo>
                        <a:pt x="357" y="228"/>
                      </a:lnTo>
                      <a:lnTo>
                        <a:pt x="360" y="230"/>
                      </a:lnTo>
                      <a:lnTo>
                        <a:pt x="362" y="231"/>
                      </a:lnTo>
                      <a:lnTo>
                        <a:pt x="365" y="233"/>
                      </a:lnTo>
                      <a:lnTo>
                        <a:pt x="368" y="234"/>
                      </a:lnTo>
                      <a:lnTo>
                        <a:pt x="371" y="235"/>
                      </a:lnTo>
                      <a:lnTo>
                        <a:pt x="374" y="236"/>
                      </a:lnTo>
                      <a:lnTo>
                        <a:pt x="376" y="236"/>
                      </a:lnTo>
                      <a:lnTo>
                        <a:pt x="379" y="237"/>
                      </a:lnTo>
                      <a:lnTo>
                        <a:pt x="382" y="238"/>
                      </a:lnTo>
                      <a:lnTo>
                        <a:pt x="385" y="238"/>
                      </a:lnTo>
                      <a:lnTo>
                        <a:pt x="387" y="239"/>
                      </a:lnTo>
                      <a:lnTo>
                        <a:pt x="390" y="239"/>
                      </a:lnTo>
                      <a:lnTo>
                        <a:pt x="393" y="240"/>
                      </a:lnTo>
                      <a:lnTo>
                        <a:pt x="396" y="240"/>
                      </a:lnTo>
                      <a:lnTo>
                        <a:pt x="399" y="240"/>
                      </a:lnTo>
                      <a:lnTo>
                        <a:pt x="401" y="241"/>
                      </a:lnTo>
                      <a:lnTo>
                        <a:pt x="404" y="241"/>
                      </a:lnTo>
                      <a:lnTo>
                        <a:pt x="407" y="241"/>
                      </a:lnTo>
                      <a:lnTo>
                        <a:pt x="410" y="241"/>
                      </a:lnTo>
                      <a:lnTo>
                        <a:pt x="413" y="241"/>
                      </a:lnTo>
                      <a:lnTo>
                        <a:pt x="415" y="241"/>
                      </a:lnTo>
                      <a:lnTo>
                        <a:pt x="418" y="241"/>
                      </a:lnTo>
                      <a:lnTo>
                        <a:pt x="421" y="242"/>
                      </a:lnTo>
                      <a:lnTo>
                        <a:pt x="424" y="242"/>
                      </a:lnTo>
                      <a:lnTo>
                        <a:pt x="426" y="242"/>
                      </a:lnTo>
                      <a:lnTo>
                        <a:pt x="429" y="242"/>
                      </a:lnTo>
                      <a:lnTo>
                        <a:pt x="432" y="242"/>
                      </a:lnTo>
                      <a:lnTo>
                        <a:pt x="435" y="242"/>
                      </a:lnTo>
                      <a:lnTo>
                        <a:pt x="438" y="242"/>
                      </a:lnTo>
                      <a:lnTo>
                        <a:pt x="440" y="242"/>
                      </a:lnTo>
                      <a:lnTo>
                        <a:pt x="443" y="242"/>
                      </a:lnTo>
                      <a:lnTo>
                        <a:pt x="446" y="242"/>
                      </a:lnTo>
                    </a:path>
                  </a:pathLst>
                </a:custGeom>
                <a:noFill/>
                <a:ln w="25400">
                  <a:solidFill>
                    <a:srgbClr val="0066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HK" altLang="en-US"/>
                </a:p>
              </p:txBody>
            </p:sp>
          </p:grpSp>
        </p:grpSp>
        <p:grpSp>
          <p:nvGrpSpPr>
            <p:cNvPr id="11279" name="Group 40">
              <a:extLst>
                <a:ext uri="{FF2B5EF4-FFF2-40B4-BE49-F238E27FC236}">
                  <a16:creationId xmlns:a16="http://schemas.microsoft.com/office/drawing/2014/main" id="{0D5FAA8F-0D75-4574-AAAA-5E609636C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1" y="2530"/>
              <a:ext cx="268" cy="249"/>
              <a:chOff x="4281" y="2530"/>
              <a:chExt cx="268" cy="249"/>
            </a:xfrm>
          </p:grpSpPr>
          <p:sp>
            <p:nvSpPr>
              <p:cNvPr id="11285" name="Line 41">
                <a:extLst>
                  <a:ext uri="{FF2B5EF4-FFF2-40B4-BE49-F238E27FC236}">
                    <a16:creationId xmlns:a16="http://schemas.microsoft.com/office/drawing/2014/main" id="{9F7AABA5-E0E6-4EE7-9389-CD50CF340E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81" y="2779"/>
                <a:ext cx="2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HK" altLang="en-US"/>
              </a:p>
            </p:txBody>
          </p:sp>
          <p:graphicFrame>
            <p:nvGraphicFramePr>
              <p:cNvPr id="11286" name="Object 42">
                <a:extLst>
                  <a:ext uri="{FF2B5EF4-FFF2-40B4-BE49-F238E27FC236}">
                    <a16:creationId xmlns:a16="http://schemas.microsoft.com/office/drawing/2014/main" id="{11A3C484-A00B-4A89-BF0E-D2FA31DB3C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27" y="2530"/>
              <a:ext cx="213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22" name="Equation" r:id="rId21" imgW="190444" imgH="218970" progId="Equation.3">
                      <p:embed/>
                    </p:oleObj>
                  </mc:Choice>
                  <mc:Fallback>
                    <p:oleObj name="Equation" r:id="rId21" imgW="190444" imgH="218970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7" y="2530"/>
                            <a:ext cx="213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280" name="Object 43">
              <a:extLst>
                <a:ext uri="{FF2B5EF4-FFF2-40B4-BE49-F238E27FC236}">
                  <a16:creationId xmlns:a16="http://schemas.microsoft.com/office/drawing/2014/main" id="{6AAD49DE-B8CD-45C9-8648-CFC6132F38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6" y="2884"/>
            <a:ext cx="1020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3" name="Equation" r:id="rId23" imgW="1057300" imgH="400140" progId="Equation.3">
                    <p:embed/>
                  </p:oleObj>
                </mc:Choice>
                <mc:Fallback>
                  <p:oleObj name="Equation" r:id="rId23" imgW="1057300" imgH="40014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6" y="2884"/>
                          <a:ext cx="1020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1" name="Line 44">
              <a:extLst>
                <a:ext uri="{FF2B5EF4-FFF2-40B4-BE49-F238E27FC236}">
                  <a16:creationId xmlns:a16="http://schemas.microsoft.com/office/drawing/2014/main" id="{6B286FDF-FEA5-4029-8352-03AC350FD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3" y="2865"/>
              <a:ext cx="104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graphicFrame>
          <p:nvGraphicFramePr>
            <p:cNvPr id="11282" name="Object 45">
              <a:extLst>
                <a:ext uri="{FF2B5EF4-FFF2-40B4-BE49-F238E27FC236}">
                  <a16:creationId xmlns:a16="http://schemas.microsoft.com/office/drawing/2014/main" id="{B84172FB-CF95-4650-AA7B-B5657BFE7F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8" y="2304"/>
            <a:ext cx="16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4" name="Equation" r:id="rId25" imgW="171534" imgH="180900" progId="Equation.3">
                    <p:embed/>
                  </p:oleObj>
                </mc:Choice>
                <mc:Fallback>
                  <p:oleObj name="Equation" r:id="rId25" imgW="171534" imgH="1809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8" y="2304"/>
                          <a:ext cx="168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3" name="Line 46">
              <a:extLst>
                <a:ext uri="{FF2B5EF4-FFF2-40B4-BE49-F238E27FC236}">
                  <a16:creationId xmlns:a16="http://schemas.microsoft.com/office/drawing/2014/main" id="{F699052D-0E74-45DB-9545-D852E2E25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1" y="2487"/>
              <a:ext cx="0" cy="3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HK" altLang="en-US"/>
            </a:p>
          </p:txBody>
        </p:sp>
        <p:sp>
          <p:nvSpPr>
            <p:cNvPr id="11284" name="Text Box 47">
              <a:extLst>
                <a:ext uri="{FF2B5EF4-FFF2-40B4-BE49-F238E27FC236}">
                  <a16:creationId xmlns:a16="http://schemas.microsoft.com/office/drawing/2014/main" id="{64054DE1-315C-4D61-8D48-576B027DD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2461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HK" sz="1800">
                  <a:solidFill>
                    <a:srgbClr val="006600"/>
                  </a:solidFill>
                  <a:latin typeface="Symbol" panose="05050102010706020507" pitchFamily="18" charset="2"/>
                  <a:ea typeface="新細明體" panose="02020500000000000000" pitchFamily="18" charset="-120"/>
                  <a:sym typeface="宋体" panose="02010600030101010101" pitchFamily="2" charset="-122"/>
                </a:rPr>
                <a:t></a:t>
              </a:r>
              <a:endParaRPr lang="en-US" altLang="zh-HK" sz="1800">
                <a:latin typeface="Symbol" panose="05050102010706020507" pitchFamily="18" charset="2"/>
                <a:ea typeface="新細明體" panose="02020500000000000000" pitchFamily="18" charset="-12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enHall3">
  <a:themeElements>
    <a:clrScheme name="PrenHall3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PrenHall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renHall3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3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3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3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nHall3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3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nHall3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Designs\PrenHall3.pot</Template>
  <TotalTime>1709</TotalTime>
  <Pages>20</Pages>
  <Words>2268</Words>
  <Application>Microsoft Office PowerPoint</Application>
  <PresentationFormat>On-screen Show (4:3)</PresentationFormat>
  <Paragraphs>549</Paragraphs>
  <Slides>60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新細明體</vt:lpstr>
      <vt:lpstr>Symbol</vt:lpstr>
      <vt:lpstr>宋体</vt:lpstr>
      <vt:lpstr>Wingdings</vt:lpstr>
      <vt:lpstr>Arial</vt:lpstr>
      <vt:lpstr>PrenHall3</vt:lpstr>
      <vt:lpstr>Microsoft Equation 3.0</vt:lpstr>
      <vt:lpstr>MathType 4.0 Equation</vt:lpstr>
      <vt:lpstr>PowerPoint Presentation</vt:lpstr>
      <vt:lpstr>Chapter Goals</vt:lpstr>
      <vt:lpstr>Confidence Intervals</vt:lpstr>
      <vt:lpstr>Point and Interval Estimates</vt:lpstr>
      <vt:lpstr>Point Estimates</vt:lpstr>
      <vt:lpstr>Confidence Intervals</vt:lpstr>
      <vt:lpstr>Confidence Interval Estimate</vt:lpstr>
      <vt:lpstr>Estimation Process</vt:lpstr>
      <vt:lpstr>Why does it work?</vt:lpstr>
      <vt:lpstr>Why does it work?</vt:lpstr>
      <vt:lpstr>Imagine Many Samples</vt:lpstr>
      <vt:lpstr>General Formula</vt:lpstr>
      <vt:lpstr>Confidence Level</vt:lpstr>
      <vt:lpstr>Confidence Level, (1-)</vt:lpstr>
      <vt:lpstr>Confidence Intervals</vt:lpstr>
      <vt:lpstr>Confidence Interval for μ (σ  Known) </vt:lpstr>
      <vt:lpstr>Finding the Critical Value, Z</vt:lpstr>
      <vt:lpstr>Common Levels of Confidence</vt:lpstr>
      <vt:lpstr>Intervals and Level of Confidence</vt:lpstr>
      <vt:lpstr>Example</vt:lpstr>
      <vt:lpstr>Example</vt:lpstr>
      <vt:lpstr>Interpretation</vt:lpstr>
      <vt:lpstr>Confidence Intervals</vt:lpstr>
      <vt:lpstr>Confidence Interval for μ (σ Unknown) </vt:lpstr>
      <vt:lpstr>Confidence Interval for μ (σ Unknown) </vt:lpstr>
      <vt:lpstr>Student’s t Distribution</vt:lpstr>
      <vt:lpstr>Degrees of Freedom (df)</vt:lpstr>
      <vt:lpstr>Student’s t Distribution</vt:lpstr>
      <vt:lpstr>Student’s t Table</vt:lpstr>
      <vt:lpstr>t distribution values</vt:lpstr>
      <vt:lpstr>Example</vt:lpstr>
      <vt:lpstr>Confidence Intervals</vt:lpstr>
      <vt:lpstr>Confidence Intervals for the  Population Proportion, p</vt:lpstr>
      <vt:lpstr>Confidence Intervals for the  Population Proportion, p</vt:lpstr>
      <vt:lpstr>Confidence Interval Endpoints</vt:lpstr>
      <vt:lpstr>Example</vt:lpstr>
      <vt:lpstr>Example</vt:lpstr>
      <vt:lpstr>Interpretation</vt:lpstr>
      <vt:lpstr>Determining Sample Size</vt:lpstr>
      <vt:lpstr>Sampling Error</vt:lpstr>
      <vt:lpstr>Determining Sample Size</vt:lpstr>
      <vt:lpstr>Determining Sample Size</vt:lpstr>
      <vt:lpstr>Determining Sample Size</vt:lpstr>
      <vt:lpstr>Required Sample Size Example</vt:lpstr>
      <vt:lpstr>If σ is unknown</vt:lpstr>
      <vt:lpstr>Determining Sample Size</vt:lpstr>
      <vt:lpstr>Determining Sample Size</vt:lpstr>
      <vt:lpstr>Determining Sample Size</vt:lpstr>
      <vt:lpstr>Required Sample Size Example</vt:lpstr>
      <vt:lpstr>Required Sample Size Example</vt:lpstr>
      <vt:lpstr>PHStat Interval Options</vt:lpstr>
      <vt:lpstr>PHStat Sample Size Options</vt:lpstr>
      <vt:lpstr>Using PHStat  (for μ, σ unknown)</vt:lpstr>
      <vt:lpstr>Using PHStat  (sample size for proportion)</vt:lpstr>
      <vt:lpstr>Confidence Interval for Population Total Amount</vt:lpstr>
      <vt:lpstr>Confidence Interval for Population Total: Example</vt:lpstr>
      <vt:lpstr>Example Solution</vt:lpstr>
      <vt:lpstr>Confidence Interval for  Total Difference</vt:lpstr>
      <vt:lpstr>Confidence Interval for  Total Difference</vt:lpstr>
      <vt:lpstr>One Sided Confidence Intervals</vt:lpstr>
    </vt:vector>
  </TitlesOfParts>
  <Company>University of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for Managers Using Microsoft Excel, 4/e</dc:title>
  <dc:subject>Chapter 7</dc:subject>
  <dc:creator>Dirk Yandell</dc:creator>
  <cp:keywords/>
  <dc:description/>
  <cp:lastModifiedBy>Yiu Chung Wong</cp:lastModifiedBy>
  <cp:revision>99</cp:revision>
  <cp:lastPrinted>1998-11-22T23:37:53Z</cp:lastPrinted>
  <dcterms:created xsi:type="dcterms:W3CDTF">2001-01-27T17:01:20Z</dcterms:created>
  <dcterms:modified xsi:type="dcterms:W3CDTF">2018-11-07T06:36:15Z</dcterms:modified>
</cp:coreProperties>
</file>